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5"/>
  </p:sldMasterIdLst>
  <p:notesMasterIdLst>
    <p:notesMasterId r:id="rId14"/>
  </p:notesMasterIdLst>
  <p:handoutMasterIdLst>
    <p:handoutMasterId r:id="rId15"/>
  </p:handoutMasterIdLst>
  <p:sldIdLst>
    <p:sldId id="401" r:id="rId6"/>
    <p:sldId id="421" r:id="rId7"/>
    <p:sldId id="422" r:id="rId8"/>
    <p:sldId id="430" r:id="rId9"/>
    <p:sldId id="423" r:id="rId10"/>
    <p:sldId id="431" r:id="rId11"/>
    <p:sldId id="432" r:id="rId12"/>
    <p:sldId id="416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23" autoAdjust="0"/>
  </p:normalViewPr>
  <p:slideViewPr>
    <p:cSldViewPr>
      <p:cViewPr varScale="1">
        <p:scale>
          <a:sx n="99" d="100"/>
          <a:sy n="99" d="100"/>
        </p:scale>
        <p:origin x="19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729"/>
          </a:xfrm>
          <a:prstGeom prst="rect">
            <a:avLst/>
          </a:prstGeom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6729"/>
          </a:xfrm>
          <a:prstGeom prst="rect">
            <a:avLst/>
          </a:prstGeom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138619-DD55-47E0-9626-CAF1118F9A27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712" cy="496728"/>
          </a:xfrm>
          <a:prstGeom prst="rect">
            <a:avLst/>
          </a:prstGeom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75" y="9428323"/>
            <a:ext cx="2945712" cy="496728"/>
          </a:xfrm>
          <a:prstGeom prst="rect">
            <a:avLst/>
          </a:prstGeom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15810A8-20E1-47CA-8958-697797E7D8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249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729"/>
          </a:xfrm>
          <a:prstGeom prst="rect">
            <a:avLst/>
          </a:prstGeom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75" y="0"/>
            <a:ext cx="2945712" cy="496729"/>
          </a:xfrm>
          <a:prstGeom prst="rect">
            <a:avLst/>
          </a:prstGeom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7972230-18FD-4D80-A8FB-F3F16CD19181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13" tIns="45706" rIns="91413" bIns="4570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14955"/>
            <a:ext cx="5439092" cy="4467383"/>
          </a:xfrm>
          <a:prstGeom prst="rect">
            <a:avLst/>
          </a:prstGeom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5712" cy="496728"/>
          </a:xfrm>
          <a:prstGeom prst="rect">
            <a:avLst/>
          </a:prstGeom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75" y="9428323"/>
            <a:ext cx="2945712" cy="496728"/>
          </a:xfrm>
          <a:prstGeom prst="rect">
            <a:avLst/>
          </a:prstGeom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1E12D52-AAC1-4D10-B4D8-B7A60EE0E7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534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Highly recognised</a:t>
            </a:r>
          </a:p>
          <a:p>
            <a:r>
              <a:rPr lang="en-GB" dirty="0"/>
              <a:t>Coastal Path series</a:t>
            </a:r>
          </a:p>
          <a:p>
            <a:r>
              <a:rPr lang="en-GB" dirty="0"/>
              <a:t>Dog</a:t>
            </a:r>
            <a:r>
              <a:rPr lang="en-GB" baseline="0" dirty="0"/>
              <a:t> award…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12D52-AAC1-4D10-B4D8-B7A60EE0E730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004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12D52-AAC1-4D10-B4D8-B7A60EE0E73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752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0B10696D-33D8-4348-AC3C-018F0CBA4EAC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3A181044-C5FA-4C22-A62B-F4759C4C6B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563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11445E10-F8A5-4489-A2C3-46E6F225C9BE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00DDD1AC-4C15-4107-8C9F-A4691BFFCB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88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49457B96-B378-4321-AF2A-12C8E40FB44C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B32225CD-524A-4CC3-9CA2-301063329A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055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17021B70-42ED-4556-BAC4-A2B3C21FE820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D9B38B5C-4494-444E-B6ED-9E429CB2AE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640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5D5FD750-9A73-4990-B998-31828B70AE31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A1272CEE-D5D7-4168-9149-844B1C8C8C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166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BFB0E34E-ACB5-40E3-AF82-13A58011A25F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75EC4658-8466-4A63-A56D-CDC4175A83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58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C7063C69-4F2D-4403-B21F-260D2B2D5B1F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B670F443-A154-4226-BED6-CCCAB82973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247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6AF84237-20D1-43B2-AC3C-FB9DD1609AF4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F61A5F9D-E8B9-4F71-9A7E-7E0D4E4D04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373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7EE3F051-6810-4869-BF41-1A0624F6B643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D81AC118-35FB-4D79-B4C8-8ED5246A59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856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446111F6-94A5-44EC-8DD2-A322B0233538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23C353CC-67BF-45F1-A0C9-97CFA47CB6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22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79EBF136-0598-4181-B903-700EF53AC66C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fld id="{F9C8C8F9-9EA6-4409-B2FF-3557FAFA34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441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6967FA-5A4C-46CD-A443-85BAF0DDF37A}" type="datetime1">
              <a:rPr lang="en-GB" altLang="en-US"/>
              <a:pPr/>
              <a:t>27/09/2017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BB8C8BF-181C-424A-BF9D-9206F631A40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GB" b="1" dirty="0"/>
          </a:p>
          <a:p>
            <a:pPr algn="ctr">
              <a:buNone/>
            </a:pPr>
            <a:r>
              <a:rPr lang="en-GB" dirty="0"/>
              <a:t>Esther Pearson, Director</a:t>
            </a:r>
          </a:p>
          <a:p>
            <a:pPr algn="ctr">
              <a:buNone/>
            </a:pPr>
            <a:r>
              <a:rPr lang="en-GB" dirty="0"/>
              <a:t>South West Coast Path Association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National Trail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of 15 in England &amp; Wales</a:t>
            </a:r>
          </a:p>
          <a:p>
            <a:r>
              <a:rPr lang="en-GB" dirty="0"/>
              <a:t>Highest standard of public right of way</a:t>
            </a:r>
          </a:p>
          <a:p>
            <a:r>
              <a:rPr lang="en-GB" dirty="0"/>
              <a:t>630 miles – </a:t>
            </a:r>
            <a:r>
              <a:rPr lang="en-GB" dirty="0" err="1"/>
              <a:t>Minehead</a:t>
            </a:r>
            <a:r>
              <a:rPr lang="en-GB" dirty="0"/>
              <a:t> to Poole</a:t>
            </a:r>
          </a:p>
          <a:p>
            <a:r>
              <a:rPr lang="en-GB" dirty="0"/>
              <a:t>Follow the Acorn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Association – registered charity working with the Trail Partnership to Promote &amp; Protect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33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ecx.images-amazon.com/images/I/610bUWX9qdL._BO2,204,203,200_PIsitb-sticker-arrow-click,TopRight,35,-76_SX385_SY500_CR,0,0,385,500_SH20_OU0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r="12296"/>
          <a:stretch>
            <a:fillRect/>
          </a:stretch>
        </p:blipFill>
        <p:spPr bwMode="auto">
          <a:xfrm>
            <a:off x="611981" y="357188"/>
            <a:ext cx="321627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ecx.images-amazon.com/images/I/51hB6o22L9L._BO2,204,203,200_PIsitb-sticker-arrow-click,TopRight,35,-76_SX385_SY500_CR,0,0,385,500_SH20_OU02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t="13704" r="10246"/>
          <a:stretch>
            <a:fillRect/>
          </a:stretch>
        </p:blipFill>
        <p:spPr bwMode="auto">
          <a:xfrm>
            <a:off x="2336006" y="2390776"/>
            <a:ext cx="305752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44" y="407988"/>
            <a:ext cx="27717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southwestcoastpath.com/media/uploads/walkaw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31" y="4298951"/>
            <a:ext cx="27193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47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92" y="-4736"/>
            <a:ext cx="573170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892" y="2254713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n-lt"/>
              </a:rPr>
              <a:t>2014 saw</a:t>
            </a:r>
          </a:p>
          <a:p>
            <a:r>
              <a:rPr lang="en-GB" sz="3200" dirty="0">
                <a:latin typeface="+mn-lt"/>
              </a:rPr>
              <a:t>9 million drop in revenue =</a:t>
            </a:r>
          </a:p>
          <a:p>
            <a:r>
              <a:rPr lang="en-GB" sz="3200" dirty="0">
                <a:latin typeface="+mn-lt"/>
              </a:rPr>
              <a:t>800 less jobs</a:t>
            </a:r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Cuts &amp;</a:t>
            </a:r>
            <a:br>
              <a:rPr lang="en-GB" dirty="0"/>
            </a:br>
            <a:r>
              <a:rPr lang="en-GB" dirty="0"/>
              <a:t>crashing waves</a:t>
            </a:r>
            <a:br>
              <a:rPr lang="en-GB" dirty="0"/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31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Delivery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41 Capital repair projects </a:t>
            </a:r>
          </a:p>
          <a:p>
            <a:r>
              <a:rPr lang="en-GB" dirty="0"/>
              <a:t>61 Information boards</a:t>
            </a:r>
          </a:p>
          <a:p>
            <a:r>
              <a:rPr lang="en-GB" dirty="0"/>
              <a:t>Events 1,500 participants</a:t>
            </a:r>
          </a:p>
          <a:p>
            <a:r>
              <a:rPr lang="en-GB" dirty="0"/>
              <a:t>Membership 6,500 &amp; 500 </a:t>
            </a:r>
          </a:p>
          <a:p>
            <a:r>
              <a:rPr lang="en-GB" dirty="0"/>
              <a:t>Promotion reaching nearly 2 million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83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5915000" cy="6583361"/>
          </a:xfrm>
        </p:spPr>
      </p:pic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457200" y="1600201"/>
            <a:ext cx="2458616" cy="29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Reverse decline</a:t>
            </a:r>
          </a:p>
          <a:p>
            <a:r>
              <a:rPr lang="en-GB" dirty="0"/>
              <a:t>Sustain jobs</a:t>
            </a:r>
          </a:p>
          <a:p>
            <a:r>
              <a:rPr lang="en-GB" dirty="0"/>
              <a:t>Create jobs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92571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Celebrate success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36856"/>
            <a:ext cx="3445173" cy="4901802"/>
          </a:xfrm>
          <a:prstGeom prst="rect">
            <a:avLst/>
          </a:prstGeom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/>
              <a:t>Digital</a:t>
            </a:r>
          </a:p>
          <a:p>
            <a:r>
              <a:rPr lang="en-GB" dirty="0"/>
              <a:t>Media</a:t>
            </a:r>
          </a:p>
          <a:p>
            <a:r>
              <a:rPr lang="en-GB" dirty="0"/>
              <a:t>Print</a:t>
            </a:r>
          </a:p>
          <a:p>
            <a:r>
              <a:rPr lang="en-GB" dirty="0"/>
              <a:t>Promotion = Discover</a:t>
            </a:r>
          </a:p>
          <a:p>
            <a:pPr marL="0" indent="0">
              <a:buNone/>
            </a:pPr>
            <a:r>
              <a:rPr lang="en-GB" dirty="0"/>
              <a:t>England’s South West Coast</a:t>
            </a:r>
          </a:p>
          <a:p>
            <a:pPr marL="0" indent="0">
              <a:buNone/>
            </a:pPr>
            <a:r>
              <a:rPr lang="en-GB" dirty="0"/>
              <a:t>Path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36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29" y="77616"/>
            <a:ext cx="10100257" cy="6746972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1116632" y="-603448"/>
            <a:ext cx="8278688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44432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CPA_new [Read-Only] [Compatibility Mode]" id="{2075F5FA-3021-4596-A80D-EDEB813C9DC9}" vid="{FE65BD6B-412D-45D2-9F65-899F9A84E3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92258052E45A4E81A476FF95E21D75" ma:contentTypeVersion="0" ma:contentTypeDescription="Create a new document." ma:contentTypeScope="" ma:versionID="e3914f542e6a009b2c375ed17ce53d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B5E559-1177-41B1-BC69-61D792C4CB8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402F831-C15A-4C34-8BB8-46A0A67C02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2E1D74-61F8-4A1D-8517-AB1BC4161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4324EE9F-26D0-43AA-83BE-7EC59D65CAE9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Association Master Slide</Template>
  <TotalTime>210</TotalTime>
  <Words>112</Words>
  <Application>Microsoft Office PowerPoint</Application>
  <PresentationFormat>On-screen Show (4:3)</PresentationFormat>
  <Paragraphs>36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Gill Sans</vt:lpstr>
      <vt:lpstr>Office Theme</vt:lpstr>
      <vt:lpstr>PowerPoint Presentation</vt:lpstr>
      <vt:lpstr>National Trail</vt:lpstr>
      <vt:lpstr>PowerPoint Presentation</vt:lpstr>
      <vt:lpstr>Cuts &amp; crashing waves  </vt:lpstr>
      <vt:lpstr>Delivery</vt:lpstr>
      <vt:lpstr>Impact</vt:lpstr>
      <vt:lpstr>Celebrate success</vt:lpstr>
      <vt:lpstr>PowerPoint Presentation</vt:lpstr>
    </vt:vector>
  </TitlesOfParts>
  <Company>Devon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Pearson</dc:creator>
  <cp:lastModifiedBy>Amanda Eastwood</cp:lastModifiedBy>
  <cp:revision>19</cp:revision>
  <cp:lastPrinted>2015-05-15T08:13:09Z</cp:lastPrinted>
  <dcterms:created xsi:type="dcterms:W3CDTF">2017-01-25T03:24:58Z</dcterms:created>
  <dcterms:modified xsi:type="dcterms:W3CDTF">2017-09-27T14:13:02Z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0x0101007992258052E45A4E81A476FF95E21D75</vt:lpwstr>
  </property>
  <property fmtid="{D5CDD505-2E9C-101B-9397-08002B2CF9AE}" pid="3" name="display_urn:schemas-microsoft-com:office:office#SharedWithUsers">
    <vt:lpwstr>Mark Owen</vt:lpwstr>
  </property>
  <property fmtid="{D5CDD505-2E9C-101B-9397-08002B2CF9AE}" pid="4" name="SharedWithUsers">
    <vt:lpwstr>10;#Mark Owen</vt:lpwstr>
  </property>
</Properties>
</file>