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
  </p:notesMasterIdLst>
  <p:handoutMasterIdLst>
    <p:handoutMasterId r:id="rId7"/>
  </p:handoutMasterIdLst>
  <p:sldIdLst>
    <p:sldId id="256" r:id="rId3"/>
    <p:sldId id="260" r:id="rId4"/>
    <p:sldId id="261"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CF2B80-0BEA-4FA0-9020-EE471A070024}" type="datetimeFigureOut">
              <a:rPr lang="en-GB" smtClean="0"/>
              <a:t>27/09/2017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44E61E-F5F0-4DC4-BC31-E66B9AB5D6F6}" type="slidenum">
              <a:rPr lang="en-GB" smtClean="0"/>
              <a:t>‹#›</a:t>
            </a:fld>
            <a:endParaRPr lang="en-GB"/>
          </a:p>
        </p:txBody>
      </p:sp>
    </p:spTree>
    <p:extLst>
      <p:ext uri="{BB962C8B-B14F-4D97-AF65-F5344CB8AC3E}">
        <p14:creationId xmlns:p14="http://schemas.microsoft.com/office/powerpoint/2010/main" val="1384119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03BE14-D792-4EE2-8C5F-8CC8858FCFCB}" type="datetimeFigureOut">
              <a:rPr lang="en-GB" smtClean="0"/>
              <a:t>27/09/2017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3C459-0C0D-4B2C-A10D-C20F95BB4E2B}" type="slidenum">
              <a:rPr lang="en-GB" smtClean="0"/>
              <a:t>‹#›</a:t>
            </a:fld>
            <a:endParaRPr lang="en-GB"/>
          </a:p>
        </p:txBody>
      </p:sp>
    </p:spTree>
    <p:extLst>
      <p:ext uri="{BB962C8B-B14F-4D97-AF65-F5344CB8AC3E}">
        <p14:creationId xmlns:p14="http://schemas.microsoft.com/office/powerpoint/2010/main" val="418224462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33C459-0C0D-4B2C-A10D-C20F95BB4E2B}" type="slidenum">
              <a:rPr lang="en-GB" smtClean="0"/>
              <a:t>1</a:t>
            </a:fld>
            <a:endParaRPr lang="en-GB"/>
          </a:p>
        </p:txBody>
      </p:sp>
    </p:spTree>
    <p:extLst>
      <p:ext uri="{BB962C8B-B14F-4D97-AF65-F5344CB8AC3E}">
        <p14:creationId xmlns:p14="http://schemas.microsoft.com/office/powerpoint/2010/main" val="376469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50" b="1" dirty="0" smtClean="0"/>
              <a:t>Photo is Plymouth</a:t>
            </a:r>
          </a:p>
          <a:p>
            <a:pPr marL="171450" indent="-171450">
              <a:buFont typeface="Arial" panose="020B0604020202020204" pitchFamily="34" charset="0"/>
              <a:buChar char="•"/>
            </a:pPr>
            <a:endParaRPr lang="en-GB" sz="1050" dirty="0"/>
          </a:p>
          <a:p>
            <a:pPr marL="171450" indent="-171450">
              <a:buFont typeface="Arial" panose="020B0604020202020204" pitchFamily="34" charset="0"/>
              <a:buChar char="•"/>
            </a:pPr>
            <a:r>
              <a:rPr lang="en-GB" sz="1050" dirty="0" smtClean="0"/>
              <a:t>Important to understand the identity of a place – what matters to the community, what should be preserved and where change is needed.  Differences between tiny communities and cities also to be understood and addressed appropriately – e.g. </a:t>
            </a:r>
            <a:r>
              <a:rPr lang="en-GB" sz="1050" dirty="0" err="1" smtClean="0"/>
              <a:t>Portwrinkle</a:t>
            </a:r>
            <a:r>
              <a:rPr lang="en-GB" sz="1050" dirty="0" smtClean="0"/>
              <a:t> in Cornwall  with their kayak racks, and Brighton’s i360, Hull’s Fruit Market</a:t>
            </a:r>
          </a:p>
          <a:p>
            <a:pPr marL="171450" indent="-171450">
              <a:buFont typeface="Arial" panose="020B0604020202020204" pitchFamily="34" charset="0"/>
              <a:buChar char="•"/>
            </a:pPr>
            <a:endParaRPr lang="en-GB" sz="1050" dirty="0"/>
          </a:p>
          <a:p>
            <a:pPr marL="171450" indent="-171450">
              <a:buFont typeface="Arial" panose="020B0604020202020204" pitchFamily="34" charset="0"/>
              <a:buChar char="•"/>
            </a:pPr>
            <a:r>
              <a:rPr lang="en-GB" sz="1050" dirty="0" smtClean="0"/>
              <a:t>USP of the locality can be about entertainment, arts, heritage, maritime, night time, everything?</a:t>
            </a:r>
          </a:p>
          <a:p>
            <a:pPr marL="171450" indent="-171450">
              <a:buFont typeface="Arial" panose="020B0604020202020204" pitchFamily="34" charset="0"/>
              <a:buChar char="•"/>
            </a:pPr>
            <a:endParaRPr lang="en-GB" sz="1050" dirty="0"/>
          </a:p>
          <a:p>
            <a:pPr marL="171450" indent="-171450">
              <a:buFont typeface="Arial" panose="020B0604020202020204" pitchFamily="34" charset="0"/>
              <a:buChar char="•"/>
            </a:pPr>
            <a:r>
              <a:rPr lang="en-GB" sz="1050" dirty="0" smtClean="0"/>
              <a:t>Importance of all aspects of community life joining together, transport, education, leisure, business, etc.</a:t>
            </a:r>
          </a:p>
          <a:p>
            <a:pPr marL="171450" indent="-171450">
              <a:buFont typeface="Arial" panose="020B0604020202020204" pitchFamily="34" charset="0"/>
              <a:buChar char="•"/>
            </a:pPr>
            <a:endParaRPr lang="en-GB" sz="1050" dirty="0"/>
          </a:p>
          <a:p>
            <a:pPr marL="171450" indent="-171450">
              <a:buFont typeface="Arial" panose="020B0604020202020204" pitchFamily="34" charset="0"/>
              <a:buChar char="•"/>
            </a:pPr>
            <a:r>
              <a:rPr lang="en-GB" sz="1050" dirty="0" smtClean="0"/>
              <a:t>Serious option for public/private/community engagement</a:t>
            </a:r>
          </a:p>
          <a:p>
            <a:pPr marL="171450" indent="-171450">
              <a:buFont typeface="Arial" panose="020B0604020202020204" pitchFamily="34" charset="0"/>
              <a:buChar char="•"/>
            </a:pPr>
            <a:endParaRPr lang="en-GB" sz="1050" dirty="0"/>
          </a:p>
        </p:txBody>
      </p:sp>
      <p:sp>
        <p:nvSpPr>
          <p:cNvPr id="4" name="Slide Number Placeholder 3"/>
          <p:cNvSpPr>
            <a:spLocks noGrp="1"/>
          </p:cNvSpPr>
          <p:nvPr>
            <p:ph type="sldNum" sz="quarter" idx="10"/>
          </p:nvPr>
        </p:nvSpPr>
        <p:spPr/>
        <p:txBody>
          <a:bodyPr/>
          <a:lstStyle/>
          <a:p>
            <a:fld id="{B833C459-0C0D-4B2C-A10D-C20F95BB4E2B}" type="slidenum">
              <a:rPr lang="en-GB" smtClean="0"/>
              <a:t>2</a:t>
            </a:fld>
            <a:endParaRPr lang="en-GB"/>
          </a:p>
        </p:txBody>
      </p:sp>
    </p:spTree>
    <p:extLst>
      <p:ext uri="{BB962C8B-B14F-4D97-AF65-F5344CB8AC3E}">
        <p14:creationId xmlns:p14="http://schemas.microsoft.com/office/powerpoint/2010/main" val="404588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smtClean="0"/>
              <a:t>Photo is Folkestone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You don’t need notes on this!  Weather should be considered in terms of not needing to cancel.  Power – Hull is building in power and water the whole length of their main street for their market stalls.  access should consider all sorts of access issues but safety as well and the ability to maximise the space and use it for an array of uses and private investors.  Digital capability?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Consider the different types of groups you want to attract, </a:t>
            </a:r>
            <a:r>
              <a:rPr lang="en-GB" dirty="0" err="1" smtClean="0"/>
              <a:t>e.g</a:t>
            </a:r>
            <a:r>
              <a:rPr lang="en-GB" dirty="0" smtClean="0"/>
              <a:t>, elderly, teenagers, kids, dog walkers, sports people, artists, environmentalists, </a:t>
            </a:r>
            <a:r>
              <a:rPr lang="en-GB" dirty="0" err="1" smtClean="0"/>
              <a:t>etc</a:t>
            </a:r>
            <a:endParaRPr lang="en-GB" dirty="0" smtClean="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Everyone must be engaged in the development, the proposals and the decisions for it to be successful.  ‘Fresh eyes’ – bring people in from outside the locality to find out what they would want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Not about the LA or the immediate community but the wider communities, visitors, economy, infrastructure, the future, </a:t>
            </a:r>
            <a:r>
              <a:rPr lang="en-GB" dirty="0" err="1" smtClean="0"/>
              <a:t>etc</a:t>
            </a:r>
            <a:endParaRPr lang="en-GB" dirty="0" smtClean="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Do not emphasise impact of marketing at a local, wider, and social media level.  At Manchester </a:t>
            </a:r>
            <a:r>
              <a:rPr lang="en-GB" dirty="0" err="1" smtClean="0"/>
              <a:t>Picadilly</a:t>
            </a:r>
            <a:r>
              <a:rPr lang="en-GB" dirty="0" smtClean="0"/>
              <a:t>, the wide screens are advertising the free </a:t>
            </a:r>
            <a:r>
              <a:rPr lang="en-GB" dirty="0" err="1" smtClean="0"/>
              <a:t>Lightpool</a:t>
            </a:r>
            <a:r>
              <a:rPr lang="en-GB" dirty="0" smtClean="0"/>
              <a:t> events in Blackpool</a:t>
            </a:r>
            <a:endParaRPr lang="en-GB" dirty="0"/>
          </a:p>
        </p:txBody>
      </p:sp>
      <p:sp>
        <p:nvSpPr>
          <p:cNvPr id="4" name="Slide Number Placeholder 3"/>
          <p:cNvSpPr>
            <a:spLocks noGrp="1"/>
          </p:cNvSpPr>
          <p:nvPr>
            <p:ph type="sldNum" sz="quarter" idx="10"/>
          </p:nvPr>
        </p:nvSpPr>
        <p:spPr/>
        <p:txBody>
          <a:bodyPr/>
          <a:lstStyle/>
          <a:p>
            <a:fld id="{B833C459-0C0D-4B2C-A10D-C20F95BB4E2B}" type="slidenum">
              <a:rPr lang="en-GB" smtClean="0"/>
              <a:t>3</a:t>
            </a:fld>
            <a:endParaRPr lang="en-GB"/>
          </a:p>
        </p:txBody>
      </p:sp>
    </p:spTree>
    <p:extLst>
      <p:ext uri="{BB962C8B-B14F-4D97-AF65-F5344CB8AC3E}">
        <p14:creationId xmlns:p14="http://schemas.microsoft.com/office/powerpoint/2010/main" val="237294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21FFD73-3055-4F4C-A69B-7278E74A5292}"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51282-3249-44AD-8C83-C35ED9FAA54D}" type="slidenum">
              <a:rPr lang="en-GB" smtClean="0"/>
              <a:t>‹#›</a:t>
            </a:fld>
            <a:endParaRPr lang="en-GB"/>
          </a:p>
        </p:txBody>
      </p:sp>
    </p:spTree>
    <p:extLst>
      <p:ext uri="{BB962C8B-B14F-4D97-AF65-F5344CB8AC3E}">
        <p14:creationId xmlns:p14="http://schemas.microsoft.com/office/powerpoint/2010/main" val="301655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1FFD73-3055-4F4C-A69B-7278E74A5292}"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51282-3249-44AD-8C83-C35ED9FAA54D}" type="slidenum">
              <a:rPr lang="en-GB" smtClean="0"/>
              <a:t>‹#›</a:t>
            </a:fld>
            <a:endParaRPr lang="en-GB"/>
          </a:p>
        </p:txBody>
      </p:sp>
    </p:spTree>
    <p:extLst>
      <p:ext uri="{BB962C8B-B14F-4D97-AF65-F5344CB8AC3E}">
        <p14:creationId xmlns:p14="http://schemas.microsoft.com/office/powerpoint/2010/main" val="142048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1FFD73-3055-4F4C-A69B-7278E74A5292}"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51282-3249-44AD-8C83-C35ED9FAA54D}" type="slidenum">
              <a:rPr lang="en-GB" smtClean="0"/>
              <a:t>‹#›</a:t>
            </a:fld>
            <a:endParaRPr lang="en-GB"/>
          </a:p>
        </p:txBody>
      </p:sp>
    </p:spTree>
    <p:extLst>
      <p:ext uri="{BB962C8B-B14F-4D97-AF65-F5344CB8AC3E}">
        <p14:creationId xmlns:p14="http://schemas.microsoft.com/office/powerpoint/2010/main" val="378973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1FFD73-3055-4F4C-A69B-7278E74A5292}"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51282-3249-44AD-8C83-C35ED9FAA54D}" type="slidenum">
              <a:rPr lang="en-GB" smtClean="0"/>
              <a:t>‹#›</a:t>
            </a:fld>
            <a:endParaRPr lang="en-GB"/>
          </a:p>
        </p:txBody>
      </p:sp>
    </p:spTree>
    <p:extLst>
      <p:ext uri="{BB962C8B-B14F-4D97-AF65-F5344CB8AC3E}">
        <p14:creationId xmlns:p14="http://schemas.microsoft.com/office/powerpoint/2010/main" val="7321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FFD73-3055-4F4C-A69B-7278E74A5292}"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51282-3249-44AD-8C83-C35ED9FAA54D}" type="slidenum">
              <a:rPr lang="en-GB" smtClean="0"/>
              <a:t>‹#›</a:t>
            </a:fld>
            <a:endParaRPr lang="en-GB"/>
          </a:p>
        </p:txBody>
      </p:sp>
    </p:spTree>
    <p:extLst>
      <p:ext uri="{BB962C8B-B14F-4D97-AF65-F5344CB8AC3E}">
        <p14:creationId xmlns:p14="http://schemas.microsoft.com/office/powerpoint/2010/main" val="309917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1FFD73-3055-4F4C-A69B-7278E74A5292}"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51282-3249-44AD-8C83-C35ED9FAA54D}" type="slidenum">
              <a:rPr lang="en-GB" smtClean="0"/>
              <a:t>‹#›</a:t>
            </a:fld>
            <a:endParaRPr lang="en-GB"/>
          </a:p>
        </p:txBody>
      </p:sp>
    </p:spTree>
    <p:extLst>
      <p:ext uri="{BB962C8B-B14F-4D97-AF65-F5344CB8AC3E}">
        <p14:creationId xmlns:p14="http://schemas.microsoft.com/office/powerpoint/2010/main" val="71813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1FFD73-3055-4F4C-A69B-7278E74A5292}" type="datetimeFigureOut">
              <a:rPr lang="en-GB" smtClean="0"/>
              <a:t>27/09/2017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951282-3249-44AD-8C83-C35ED9FAA54D}" type="slidenum">
              <a:rPr lang="en-GB" smtClean="0"/>
              <a:t>‹#›</a:t>
            </a:fld>
            <a:endParaRPr lang="en-GB"/>
          </a:p>
        </p:txBody>
      </p:sp>
    </p:spTree>
    <p:extLst>
      <p:ext uri="{BB962C8B-B14F-4D97-AF65-F5344CB8AC3E}">
        <p14:creationId xmlns:p14="http://schemas.microsoft.com/office/powerpoint/2010/main" val="350121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1FFD73-3055-4F4C-A69B-7278E74A5292}" type="datetimeFigureOut">
              <a:rPr lang="en-GB" smtClean="0"/>
              <a:t>27/09/2017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951282-3249-44AD-8C83-C35ED9FAA54D}" type="slidenum">
              <a:rPr lang="en-GB" smtClean="0"/>
              <a:t>‹#›</a:t>
            </a:fld>
            <a:endParaRPr lang="en-GB"/>
          </a:p>
        </p:txBody>
      </p:sp>
    </p:spTree>
    <p:extLst>
      <p:ext uri="{BB962C8B-B14F-4D97-AF65-F5344CB8AC3E}">
        <p14:creationId xmlns:p14="http://schemas.microsoft.com/office/powerpoint/2010/main" val="304811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FFD73-3055-4F4C-A69B-7278E74A5292}" type="datetimeFigureOut">
              <a:rPr lang="en-GB" smtClean="0"/>
              <a:t>27/09/2017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951282-3249-44AD-8C83-C35ED9FAA54D}" type="slidenum">
              <a:rPr lang="en-GB" smtClean="0"/>
              <a:t>‹#›</a:t>
            </a:fld>
            <a:endParaRPr lang="en-GB"/>
          </a:p>
        </p:txBody>
      </p:sp>
    </p:spTree>
    <p:extLst>
      <p:ext uri="{BB962C8B-B14F-4D97-AF65-F5344CB8AC3E}">
        <p14:creationId xmlns:p14="http://schemas.microsoft.com/office/powerpoint/2010/main" val="412810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FFD73-3055-4F4C-A69B-7278E74A5292}"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51282-3249-44AD-8C83-C35ED9FAA54D}" type="slidenum">
              <a:rPr lang="en-GB" smtClean="0"/>
              <a:t>‹#›</a:t>
            </a:fld>
            <a:endParaRPr lang="en-GB"/>
          </a:p>
        </p:txBody>
      </p:sp>
    </p:spTree>
    <p:extLst>
      <p:ext uri="{BB962C8B-B14F-4D97-AF65-F5344CB8AC3E}">
        <p14:creationId xmlns:p14="http://schemas.microsoft.com/office/powerpoint/2010/main" val="98700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FFD73-3055-4F4C-A69B-7278E74A5292}"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51282-3249-44AD-8C83-C35ED9FAA54D}" type="slidenum">
              <a:rPr lang="en-GB" smtClean="0"/>
              <a:t>‹#›</a:t>
            </a:fld>
            <a:endParaRPr lang="en-GB"/>
          </a:p>
        </p:txBody>
      </p:sp>
    </p:spTree>
    <p:extLst>
      <p:ext uri="{BB962C8B-B14F-4D97-AF65-F5344CB8AC3E}">
        <p14:creationId xmlns:p14="http://schemas.microsoft.com/office/powerpoint/2010/main" val="428369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FFD73-3055-4F4C-A69B-7278E74A5292}" type="datetimeFigureOut">
              <a:rPr lang="en-GB" smtClean="0"/>
              <a:t>27/09/2017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1282-3249-44AD-8C83-C35ED9FAA54D}" type="slidenum">
              <a:rPr lang="en-GB" smtClean="0"/>
              <a:t>‹#›</a:t>
            </a:fld>
            <a:endParaRPr lang="en-GB"/>
          </a:p>
        </p:txBody>
      </p:sp>
    </p:spTree>
    <p:extLst>
      <p:ext uri="{BB962C8B-B14F-4D97-AF65-F5344CB8AC3E}">
        <p14:creationId xmlns:p14="http://schemas.microsoft.com/office/powerpoint/2010/main" val="28729657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jpg@01D22980.61F451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cid:image001.jpg@01D22980.61F4518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cid:image001.jpg@01D22980.61F451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6000" dirty="0" smtClean="0">
                <a:solidFill>
                  <a:schemeClr val="bg1"/>
                </a:solidFill>
              </a:rPr>
              <a:t>Unlocking Coastal Potential</a:t>
            </a:r>
            <a:endParaRPr lang="en-GB" sz="6000" dirty="0">
              <a:solidFill>
                <a:schemeClr val="bg1"/>
              </a:solidFill>
            </a:endParaRPr>
          </a:p>
        </p:txBody>
      </p:sp>
      <p:sp>
        <p:nvSpPr>
          <p:cNvPr id="3" name="Subtitle 2"/>
          <p:cNvSpPr>
            <a:spLocks noGrp="1"/>
          </p:cNvSpPr>
          <p:nvPr>
            <p:ph type="subTitle" idx="1"/>
          </p:nvPr>
        </p:nvSpPr>
        <p:spPr/>
        <p:txBody>
          <a:bodyPr>
            <a:normAutofit fontScale="70000" lnSpcReduction="20000"/>
          </a:bodyPr>
          <a:lstStyle/>
          <a:p>
            <a:r>
              <a:rPr lang="en-GB" dirty="0" smtClean="0">
                <a:solidFill>
                  <a:schemeClr val="bg1"/>
                </a:solidFill>
              </a:rPr>
              <a:t>Gareth Bradford</a:t>
            </a:r>
          </a:p>
          <a:p>
            <a:r>
              <a:rPr lang="en-GB" dirty="0" smtClean="0">
                <a:solidFill>
                  <a:schemeClr val="bg1"/>
                </a:solidFill>
              </a:rPr>
              <a:t>Deputy Director</a:t>
            </a:r>
          </a:p>
          <a:p>
            <a:r>
              <a:rPr lang="en-GB" dirty="0" smtClean="0">
                <a:solidFill>
                  <a:schemeClr val="bg1"/>
                </a:solidFill>
              </a:rPr>
              <a:t>Cities and Local Growth</a:t>
            </a:r>
          </a:p>
          <a:p>
            <a:r>
              <a:rPr lang="en-GB" dirty="0" smtClean="0">
                <a:solidFill>
                  <a:schemeClr val="bg1"/>
                </a:solidFill>
              </a:rPr>
              <a:t>Department for Communities and Local Government</a:t>
            </a:r>
          </a:p>
          <a:p>
            <a:r>
              <a:rPr lang="en-GB" dirty="0" smtClean="0">
                <a:solidFill>
                  <a:schemeClr val="bg1"/>
                </a:solidFill>
              </a:rPr>
              <a:t>Gareth.bradford@communities.gsi.gov.uk</a:t>
            </a:r>
            <a:endParaRPr lang="en-GB" dirty="0">
              <a:solidFill>
                <a:schemeClr val="bg1"/>
              </a:solidFill>
            </a:endParaRPr>
          </a:p>
        </p:txBody>
      </p:sp>
      <p:pic>
        <p:nvPicPr>
          <p:cNvPr id="4" name="Picture 3" descr="GBC"/>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36297" y="72008"/>
            <a:ext cx="1907704" cy="1412776"/>
          </a:xfrm>
          <a:prstGeom prst="rect">
            <a:avLst/>
          </a:prstGeom>
          <a:noFill/>
          <a:ln>
            <a:noFill/>
          </a:ln>
        </p:spPr>
      </p:pic>
    </p:spTree>
    <p:extLst>
      <p:ext uri="{BB962C8B-B14F-4D97-AF65-F5344CB8AC3E}">
        <p14:creationId xmlns:p14="http://schemas.microsoft.com/office/powerpoint/2010/main" val="1117235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74638"/>
            <a:ext cx="8229600" cy="1143000"/>
          </a:xfrm>
        </p:spPr>
        <p:txBody>
          <a:bodyPr/>
          <a:lstStyle/>
          <a:p>
            <a:r>
              <a:rPr lang="en-GB" dirty="0" smtClean="0">
                <a:solidFill>
                  <a:schemeClr val="bg1"/>
                </a:solidFill>
              </a:rPr>
              <a:t>Importance of ‘Place’</a:t>
            </a:r>
            <a:endParaRPr lang="en-GB" dirty="0">
              <a:solidFill>
                <a:schemeClr val="bg1"/>
              </a:solidFill>
            </a:endParaRPr>
          </a:p>
        </p:txBody>
      </p:sp>
      <p:sp>
        <p:nvSpPr>
          <p:cNvPr id="7" name="Content Placeholder 6"/>
          <p:cNvSpPr>
            <a:spLocks noGrp="1"/>
          </p:cNvSpPr>
          <p:nvPr>
            <p:ph sz="half" idx="4294967295"/>
          </p:nvPr>
        </p:nvSpPr>
        <p:spPr>
          <a:xfrm>
            <a:off x="4716016" y="1600200"/>
            <a:ext cx="4427984" cy="4525963"/>
          </a:xfrm>
        </p:spPr>
        <p:txBody>
          <a:bodyPr>
            <a:normAutofit fontScale="92500" lnSpcReduction="20000"/>
          </a:bodyPr>
          <a:lstStyle/>
          <a:p>
            <a:endParaRPr lang="en-GB" sz="3200" dirty="0" smtClean="0">
              <a:solidFill>
                <a:schemeClr val="bg1"/>
              </a:solidFill>
            </a:endParaRPr>
          </a:p>
          <a:p>
            <a:r>
              <a:rPr lang="en-GB" sz="3200" dirty="0" smtClean="0">
                <a:solidFill>
                  <a:schemeClr val="bg1"/>
                </a:solidFill>
              </a:rPr>
              <a:t>Identity</a:t>
            </a:r>
          </a:p>
          <a:p>
            <a:r>
              <a:rPr lang="en-GB" sz="3200" dirty="0" smtClean="0">
                <a:solidFill>
                  <a:schemeClr val="bg1"/>
                </a:solidFill>
              </a:rPr>
              <a:t>Unique Selling Point</a:t>
            </a:r>
          </a:p>
          <a:p>
            <a:r>
              <a:rPr lang="en-GB" sz="3200" dirty="0" smtClean="0">
                <a:solidFill>
                  <a:schemeClr val="bg1"/>
                </a:solidFill>
              </a:rPr>
              <a:t>Community specific</a:t>
            </a:r>
          </a:p>
          <a:p>
            <a:r>
              <a:rPr lang="en-GB" sz="3200" dirty="0" smtClean="0">
                <a:solidFill>
                  <a:schemeClr val="bg1"/>
                </a:solidFill>
              </a:rPr>
              <a:t>Connectivity</a:t>
            </a:r>
          </a:p>
          <a:p>
            <a:r>
              <a:rPr lang="en-GB" sz="3200" dirty="0" smtClean="0">
                <a:solidFill>
                  <a:schemeClr val="bg1"/>
                </a:solidFill>
              </a:rPr>
              <a:t>Partnership</a:t>
            </a:r>
          </a:p>
          <a:p>
            <a:r>
              <a:rPr lang="en-GB" sz="3200" dirty="0" smtClean="0">
                <a:solidFill>
                  <a:schemeClr val="bg1"/>
                </a:solidFill>
              </a:rPr>
              <a:t>Ability to celebrate</a:t>
            </a:r>
          </a:p>
          <a:p>
            <a:r>
              <a:rPr lang="en-GB" dirty="0" smtClean="0">
                <a:solidFill>
                  <a:schemeClr val="bg1"/>
                </a:solidFill>
              </a:rPr>
              <a:t>Importance of CCT Economic Plans in coastal areas.</a:t>
            </a:r>
            <a:endParaRPr lang="en-GB" sz="3200" dirty="0">
              <a:solidFill>
                <a:schemeClr val="bg1"/>
              </a:solidFill>
            </a:endParaRPr>
          </a:p>
        </p:txBody>
      </p:sp>
      <p:pic>
        <p:nvPicPr>
          <p:cNvPr id="4" name="Picture 3" descr="GBC"/>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36297" y="0"/>
            <a:ext cx="1907704" cy="1412776"/>
          </a:xfrm>
          <a:prstGeom prst="rect">
            <a:avLst/>
          </a:prstGeom>
          <a:noFill/>
          <a:ln>
            <a:noFill/>
          </a:ln>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6531200" y="-20359800"/>
            <a:ext cx="54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9092607" y="-19935753"/>
            <a:ext cx="1440000" cy="96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Desktop21\dclgdfs\SharedData3$\SCDU Shared Drive\LEREP\Coastal Communities\Coastal Community Teams\Economic Plans\Submitted Plans\Devon\40 Plymouth\IMG_257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1916832"/>
            <a:ext cx="421246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818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bg1"/>
                </a:solidFill>
              </a:rPr>
              <a:t>What Matters</a:t>
            </a:r>
            <a:endParaRPr lang="en-GB" dirty="0">
              <a:solidFill>
                <a:schemeClr val="bg1"/>
              </a:solidFill>
            </a:endParaRPr>
          </a:p>
        </p:txBody>
      </p:sp>
      <p:sp>
        <p:nvSpPr>
          <p:cNvPr id="6" name="Content Placeholder 5"/>
          <p:cNvSpPr>
            <a:spLocks noGrp="1"/>
          </p:cNvSpPr>
          <p:nvPr>
            <p:ph sz="half" idx="4294967295"/>
          </p:nvPr>
        </p:nvSpPr>
        <p:spPr>
          <a:xfrm>
            <a:off x="0" y="1600200"/>
            <a:ext cx="4038600" cy="4525963"/>
          </a:xfrm>
        </p:spPr>
        <p:txBody>
          <a:bodyPr>
            <a:normAutofit fontScale="92500" lnSpcReduction="10000"/>
          </a:bodyPr>
          <a:lstStyle/>
          <a:p>
            <a:r>
              <a:rPr lang="en-GB" dirty="0" smtClean="0">
                <a:solidFill>
                  <a:schemeClr val="bg1"/>
                </a:solidFill>
              </a:rPr>
              <a:t>Infrastructure – transport, weather, power, access, signage</a:t>
            </a:r>
          </a:p>
          <a:p>
            <a:r>
              <a:rPr lang="en-GB" dirty="0" smtClean="0">
                <a:solidFill>
                  <a:schemeClr val="bg1"/>
                </a:solidFill>
              </a:rPr>
              <a:t>Customer segmentation</a:t>
            </a:r>
          </a:p>
          <a:p>
            <a:r>
              <a:rPr lang="en-GB" dirty="0" smtClean="0">
                <a:solidFill>
                  <a:schemeClr val="bg1"/>
                </a:solidFill>
              </a:rPr>
              <a:t>Engagement</a:t>
            </a:r>
          </a:p>
          <a:p>
            <a:r>
              <a:rPr lang="en-GB" dirty="0" smtClean="0">
                <a:solidFill>
                  <a:schemeClr val="bg1"/>
                </a:solidFill>
              </a:rPr>
              <a:t>The ‘big picture’</a:t>
            </a:r>
          </a:p>
          <a:p>
            <a:r>
              <a:rPr lang="en-GB" dirty="0" smtClean="0">
                <a:solidFill>
                  <a:schemeClr val="bg1"/>
                </a:solidFill>
              </a:rPr>
              <a:t>Media, publicity, marketing</a:t>
            </a:r>
          </a:p>
          <a:p>
            <a:endParaRPr lang="en-GB" dirty="0"/>
          </a:p>
        </p:txBody>
      </p:sp>
      <p:pic>
        <p:nvPicPr>
          <p:cNvPr id="4" name="Picture 3" descr="GBC"/>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36297" y="0"/>
            <a:ext cx="1907704" cy="1412776"/>
          </a:xfrm>
          <a:prstGeom prst="rect">
            <a:avLst/>
          </a:prstGeom>
          <a:noFill/>
          <a:ln>
            <a:noFill/>
          </a:ln>
        </p:spPr>
      </p:pic>
      <p:pic>
        <p:nvPicPr>
          <p:cNvPr id="4098" name="Picture 2" descr="\\Desktop21\dclgdfs\SharedData3$\SCDU Shared Drive\LEREP\Coastal Communities\Coastal Community Teams\Economic Plans\Submitted Plans\Kent\71 Folkestone\IMG_26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5916" y="2924944"/>
            <a:ext cx="5328084" cy="355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000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864F82A2-11DD-4E8E-9C4F-C637B4D914FE}">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222</TotalTime>
  <Words>376</Words>
  <Application>Microsoft Office PowerPoint</Application>
  <PresentationFormat>On-screen Show (4:3)</PresentationFormat>
  <Paragraphs>44</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Unlocking Coastal Potential</vt:lpstr>
      <vt:lpstr>Importance of ‘Place’</vt:lpstr>
      <vt:lpstr>What Matters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Realm</dc:title>
  <dc:creator>Liz Byron</dc:creator>
  <cp:lastModifiedBy>Amanda Eastwood</cp:lastModifiedBy>
  <cp:revision>31</cp:revision>
  <dcterms:created xsi:type="dcterms:W3CDTF">2016-10-26T09:53:49Z</dcterms:created>
  <dcterms:modified xsi:type="dcterms:W3CDTF">2017-09-27T14:12:26Z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58b66ff2-7034-4d56-aedb-fc22355eebe2</vt:lpwstr>
  </property>
  <property fmtid="{D5CDD505-2E9C-101B-9397-08002B2CF9AE}" pid="3" name="bjSaver">
    <vt:lpwstr>yZ4/LFF8y//0d09ZumYi7FLHT5RD6tyx</vt:lpwstr>
  </property>
  <property fmtid="{D5CDD505-2E9C-101B-9397-08002B2CF9AE}" pid="4" name="bjDocumentSecurityLabel">
    <vt:lpwstr>No Marking</vt:lpwstr>
  </property>
</Properties>
</file>