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  <p:sldMasterId id="2147483649" r:id="rId3"/>
    <p:sldMasterId id="2147483650" r:id="rId4"/>
    <p:sldMasterId id="2147483651" r:id="rId5"/>
    <p:sldMasterId id="2147483652" r:id="rId6"/>
    <p:sldMasterId id="2147483653" r:id="rId7"/>
    <p:sldMasterId id="2147483654" r:id="rId8"/>
    <p:sldMasterId id="2147483655" r:id="rId9"/>
    <p:sldMasterId id="2147483656" r:id="rId10"/>
    <p:sldMasterId id="2147483657" r:id="rId11"/>
    <p:sldMasterId id="2147483658" r:id="rId12"/>
    <p:sldMasterId id="2147483659" r:id="rId13"/>
    <p:sldMasterId id="2147483660" r:id="rId14"/>
    <p:sldMasterId id="2147483661" r:id="rId15"/>
    <p:sldMasterId id="2147483662" r:id="rId16"/>
  </p:sldMasterIdLst>
  <p:notesMasterIdLst>
    <p:notesMasterId r:id="rId33"/>
  </p:notesMasterIdLst>
  <p:handoutMasterIdLst>
    <p:handoutMasterId r:id="rId34"/>
  </p:handoutMasterIdLst>
  <p:sldIdLst>
    <p:sldId id="275" r:id="rId17"/>
    <p:sldId id="258" r:id="rId18"/>
    <p:sldId id="260" r:id="rId19"/>
    <p:sldId id="261" r:id="rId20"/>
    <p:sldId id="262" r:id="rId21"/>
    <p:sldId id="265" r:id="rId22"/>
    <p:sldId id="266" r:id="rId23"/>
    <p:sldId id="267" r:id="rId24"/>
    <p:sldId id="283" r:id="rId25"/>
    <p:sldId id="284" r:id="rId26"/>
    <p:sldId id="285" r:id="rId27"/>
    <p:sldId id="286" r:id="rId28"/>
    <p:sldId id="256" r:id="rId29"/>
    <p:sldId id="287" r:id="rId30"/>
    <p:sldId id="263" r:id="rId31"/>
    <p:sldId id="288" r:id="rId32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194" y="10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Master" Target="slideMasters/slideMaster15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19E4E-3F69-4417-8182-771004C41223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192A6-2756-4DC4-9965-869AA84FD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740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CCB-01CB-4A1D-8D06-15F9BDB6A4FD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9090-50B3-413E-8E14-9F74BF612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15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9090-50B3-413E-8E14-9F74BF6127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446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9090-50B3-413E-8E14-9F74BF61279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479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9090-50B3-413E-8E14-9F74BF61279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179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9090-50B3-413E-8E14-9F74BF61279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406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9090-50B3-413E-8E14-9F74BF61279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344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9090-50B3-413E-8E14-9F74BF61279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736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9090-50B3-413E-8E14-9F74BF61279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576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9090-50B3-413E-8E14-9F74BF61279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31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9090-50B3-413E-8E14-9F74BF6127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0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9090-50B3-413E-8E14-9F74BF61279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95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9090-50B3-413E-8E14-9F74BF6127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44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9090-50B3-413E-8E14-9F74BF61279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037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9090-50B3-413E-8E14-9F74BF6127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63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9090-50B3-413E-8E14-9F74BF61279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56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9090-50B3-413E-8E14-9F74BF61279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77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9090-50B3-413E-8E14-9F74BF61279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06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2211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28565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4954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01886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40874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30846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16128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3710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90700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31519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1355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725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282700"/>
            <a:ext cx="2044700" cy="353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282700"/>
            <a:ext cx="5981700" cy="353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8275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27447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30748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6363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80021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97228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818214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0876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62771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72330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8255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28150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40950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8006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2756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3303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75699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5870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82350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1038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42962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0185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126760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2711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28203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81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17146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2713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94777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0600" y="2159000"/>
            <a:ext cx="147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6200" y="2159000"/>
            <a:ext cx="147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6044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62515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08319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8544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765198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2813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37047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58863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19260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89295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2129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531314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3786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877473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8241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924300"/>
            <a:ext cx="4013200" cy="369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3924300"/>
            <a:ext cx="4013200" cy="369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830698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335693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658494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92646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5696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6057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933021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90257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6727060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0432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44767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68865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425696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615804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86005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584215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230707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25297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077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8344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997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256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8338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803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0"/>
            <a:ext cx="2044700" cy="762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0"/>
            <a:ext cx="5981700" cy="762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2119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3157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9731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2958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91366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12491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38814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666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87950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64179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515299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2970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1732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2072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16324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26334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36673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5882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243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924300"/>
            <a:ext cx="401320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3924300"/>
            <a:ext cx="401320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7715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86098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74013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50591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750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5344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8223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35924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42219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9199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8731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83626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1035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7285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17731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50415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02657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30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69991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76777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30597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84153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209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8943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98210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33154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00834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17607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20029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5340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30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2358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7487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8650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9067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67141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3209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18981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40992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51517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95439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96522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46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3825" y="1104900"/>
            <a:ext cx="1146175" cy="521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04900"/>
            <a:ext cx="3286125" cy="521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64091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9694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7914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48644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83022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4086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6153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8528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24721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80596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60989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21858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3825" y="1104900"/>
            <a:ext cx="1146175" cy="521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04900"/>
            <a:ext cx="3286125" cy="521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02435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7415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55711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43352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78123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63114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7196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13640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00173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06710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43848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09427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03200"/>
            <a:ext cx="2286000" cy="660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03200"/>
            <a:ext cx="6705600" cy="660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5494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3924300"/>
            <a:ext cx="81788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282700"/>
            <a:ext cx="81788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81788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600" y="2159000"/>
            <a:ext cx="30988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81788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3924300"/>
            <a:ext cx="81788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817880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324100"/>
            <a:ext cx="8178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8178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753100"/>
            <a:ext cx="81788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753100"/>
            <a:ext cx="81788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746500"/>
            <a:ext cx="45847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04900"/>
            <a:ext cx="45847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746500"/>
            <a:ext cx="45847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04900"/>
            <a:ext cx="45847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1377950" y="2774950"/>
            <a:ext cx="73914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385763" indent="-385763" algn="l"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lvl="1"/>
            <a:r>
              <a:rPr lang="en-US" altLang="en-US" sz="2600" b="1">
                <a:latin typeface="Helvetica" charset="0"/>
                <a:cs typeface="Helvetica" charset="0"/>
                <a:sym typeface="Helvetica" charset="0"/>
              </a:rPr>
              <a:t>The Islands and Bays of Barrow and Furness</a:t>
            </a:r>
          </a:p>
          <a:p>
            <a:pPr lvl="1"/>
            <a:r>
              <a:rPr lang="en-US" altLang="en-US" sz="2600" b="1">
                <a:latin typeface="Helvetica" charset="0"/>
                <a:cs typeface="Helvetica" charset="0"/>
                <a:sym typeface="Helvetica" charset="0"/>
              </a:rPr>
              <a:t>Coastal Community Team</a:t>
            </a:r>
          </a:p>
          <a:p>
            <a:pPr lvl="1"/>
            <a:endParaRPr lang="en-US" altLang="en-US" sz="2600" b="1">
              <a:latin typeface="Helvetica" charset="0"/>
              <a:cs typeface="Helvetica" charset="0"/>
              <a:sym typeface="Helvetica" charset="0"/>
            </a:endParaRPr>
          </a:p>
          <a:p>
            <a:pPr lvl="1"/>
            <a:r>
              <a:rPr lang="en-US" altLang="en-US" sz="2600" b="1">
                <a:latin typeface="Helvetica" charset="0"/>
                <a:cs typeface="Helvetica" charset="0"/>
                <a:sym typeface="Helvetica" charset="0"/>
              </a:rPr>
              <a:t>Maddi Nicholson</a:t>
            </a:r>
          </a:p>
          <a:p>
            <a:pPr lvl="1"/>
            <a:r>
              <a:rPr lang="en-US" altLang="en-US" sz="2600" b="1">
                <a:latin typeface="Helvetica" charset="0"/>
                <a:cs typeface="Helvetica" charset="0"/>
                <a:sym typeface="Helvetica" charset="0"/>
              </a:rPr>
              <a:t>Charlie MacKeith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8585200" y="4941888"/>
            <a:ext cx="1435100" cy="2444750"/>
            <a:chOff x="0" y="0"/>
            <a:chExt cx="904" cy="154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0"/>
              <a:ext cx="859" cy="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2"/>
              <a:ext cx="836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037013"/>
            <a:ext cx="12712700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40166" r="9125" b="20000"/>
          <a:stretch>
            <a:fillRect/>
          </a:stretch>
        </p:blipFill>
        <p:spPr bwMode="auto">
          <a:xfrm>
            <a:off x="-76200" y="165100"/>
            <a:ext cx="102235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 t="16470" r="23547" b="16580"/>
          <a:stretch>
            <a:fillRect/>
          </a:stretch>
        </p:blipFill>
        <p:spPr bwMode="auto">
          <a:xfrm>
            <a:off x="-115888" y="-50800"/>
            <a:ext cx="10260013" cy="770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/>
          </p:cNvSpPr>
          <p:nvPr/>
        </p:nvSpPr>
        <p:spPr bwMode="auto">
          <a:xfrm>
            <a:off x="8788400" y="2971800"/>
            <a:ext cx="137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Isle of Man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127000" y="2971800"/>
            <a:ext cx="137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Snowdonia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9" r="37500" b="28166"/>
          <a:stretch>
            <a:fillRect/>
          </a:stretch>
        </p:blipFill>
        <p:spPr bwMode="auto">
          <a:xfrm>
            <a:off x="46038" y="-215900"/>
            <a:ext cx="16005175" cy="775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0"/>
            <a:ext cx="10160000" cy="887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Oval 2"/>
          <p:cNvSpPr>
            <a:spLocks/>
          </p:cNvSpPr>
          <p:nvPr/>
        </p:nvSpPr>
        <p:spPr bwMode="auto">
          <a:xfrm>
            <a:off x="7912100" y="2044700"/>
            <a:ext cx="1270000" cy="1270000"/>
          </a:xfrm>
          <a:prstGeom prst="ellipse">
            <a:avLst/>
          </a:prstGeom>
          <a:noFill/>
          <a:ln w="114300" cap="flat">
            <a:solidFill>
              <a:srgbClr val="C632FD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8675" name="Oval 3"/>
          <p:cNvSpPr>
            <a:spLocks/>
          </p:cNvSpPr>
          <p:nvPr/>
        </p:nvSpPr>
        <p:spPr bwMode="auto">
          <a:xfrm>
            <a:off x="-533400" y="4864100"/>
            <a:ext cx="1930400" cy="1930400"/>
          </a:xfrm>
          <a:prstGeom prst="ellipse">
            <a:avLst/>
          </a:prstGeom>
          <a:noFill/>
          <a:ln w="114300" cap="flat">
            <a:solidFill>
              <a:srgbClr val="C632FD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8676" name="Oval 4"/>
          <p:cNvSpPr>
            <a:spLocks/>
          </p:cNvSpPr>
          <p:nvPr/>
        </p:nvSpPr>
        <p:spPr bwMode="auto">
          <a:xfrm>
            <a:off x="1625600" y="2349500"/>
            <a:ext cx="4013200" cy="4013200"/>
          </a:xfrm>
          <a:prstGeom prst="ellipse">
            <a:avLst/>
          </a:prstGeom>
          <a:noFill/>
          <a:ln w="114300" cap="flat">
            <a:solidFill>
              <a:srgbClr val="C632FD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155700"/>
            <a:ext cx="7556500" cy="1069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2679700" y="-141288"/>
            <a:ext cx="5041900" cy="9324976"/>
            <a:chOff x="0" y="0"/>
            <a:chExt cx="3176" cy="5875"/>
          </a:xfrm>
        </p:grpSpPr>
        <p:pic>
          <p:nvPicPr>
            <p:cNvPr id="30721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76" cy="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2" name="Freeform 2"/>
            <p:cNvSpPr>
              <a:spLocks/>
            </p:cNvSpPr>
            <p:nvPr/>
          </p:nvSpPr>
          <p:spPr bwMode="auto">
            <a:xfrm>
              <a:off x="880" y="986"/>
              <a:ext cx="2003" cy="2471"/>
            </a:xfrm>
            <a:custGeom>
              <a:avLst/>
              <a:gdLst>
                <a:gd name="T0" fmla="*/ 13277 w 21600"/>
                <a:gd name="T1" fmla="*/ 0 h 21600"/>
                <a:gd name="T2" fmla="*/ 8818 w 21600"/>
                <a:gd name="T3" fmla="*/ 723 h 21600"/>
                <a:gd name="T4" fmla="*/ 6639 w 21600"/>
                <a:gd name="T5" fmla="*/ 1767 h 21600"/>
                <a:gd name="T6" fmla="*/ 4062 w 21600"/>
                <a:gd name="T7" fmla="*/ 4015 h 21600"/>
                <a:gd name="T8" fmla="*/ 3468 w 21600"/>
                <a:gd name="T9" fmla="*/ 6183 h 21600"/>
                <a:gd name="T10" fmla="*/ 1783 w 21600"/>
                <a:gd name="T11" fmla="*/ 8271 h 21600"/>
                <a:gd name="T12" fmla="*/ 495 w 21600"/>
                <a:gd name="T13" fmla="*/ 10037 h 21600"/>
                <a:gd name="T14" fmla="*/ 1288 w 21600"/>
                <a:gd name="T15" fmla="*/ 12125 h 21600"/>
                <a:gd name="T16" fmla="*/ 991 w 21600"/>
                <a:gd name="T17" fmla="*/ 13169 h 21600"/>
                <a:gd name="T18" fmla="*/ 0 w 21600"/>
                <a:gd name="T19" fmla="*/ 14132 h 21600"/>
                <a:gd name="T20" fmla="*/ 1189 w 21600"/>
                <a:gd name="T21" fmla="*/ 15578 h 21600"/>
                <a:gd name="T22" fmla="*/ 1189 w 21600"/>
                <a:gd name="T23" fmla="*/ 17585 h 21600"/>
                <a:gd name="T24" fmla="*/ 1288 w 21600"/>
                <a:gd name="T25" fmla="*/ 18950 h 21600"/>
                <a:gd name="T26" fmla="*/ 2675 w 21600"/>
                <a:gd name="T27" fmla="*/ 20315 h 21600"/>
                <a:gd name="T28" fmla="*/ 4261 w 21600"/>
                <a:gd name="T29" fmla="*/ 19914 h 21600"/>
                <a:gd name="T30" fmla="*/ 6341 w 21600"/>
                <a:gd name="T31" fmla="*/ 18468 h 21600"/>
                <a:gd name="T32" fmla="*/ 8224 w 21600"/>
                <a:gd name="T33" fmla="*/ 17344 h 21600"/>
                <a:gd name="T34" fmla="*/ 9314 w 21600"/>
                <a:gd name="T35" fmla="*/ 17264 h 21600"/>
                <a:gd name="T36" fmla="*/ 10106 w 21600"/>
                <a:gd name="T37" fmla="*/ 17826 h 21600"/>
                <a:gd name="T38" fmla="*/ 11394 w 21600"/>
                <a:gd name="T39" fmla="*/ 19271 h 21600"/>
                <a:gd name="T40" fmla="*/ 13178 w 21600"/>
                <a:gd name="T41" fmla="*/ 19352 h 21600"/>
                <a:gd name="T42" fmla="*/ 14763 w 21600"/>
                <a:gd name="T43" fmla="*/ 20155 h 21600"/>
                <a:gd name="T44" fmla="*/ 15061 w 21600"/>
                <a:gd name="T45" fmla="*/ 21118 h 21600"/>
                <a:gd name="T46" fmla="*/ 15556 w 21600"/>
                <a:gd name="T47" fmla="*/ 21600 h 21600"/>
                <a:gd name="T48" fmla="*/ 17637 w 21600"/>
                <a:gd name="T49" fmla="*/ 20476 h 21600"/>
                <a:gd name="T50" fmla="*/ 18231 w 21600"/>
                <a:gd name="T51" fmla="*/ 19111 h 21600"/>
                <a:gd name="T52" fmla="*/ 19717 w 21600"/>
                <a:gd name="T53" fmla="*/ 16300 h 21600"/>
                <a:gd name="T54" fmla="*/ 20708 w 21600"/>
                <a:gd name="T55" fmla="*/ 14454 h 21600"/>
                <a:gd name="T56" fmla="*/ 21600 w 21600"/>
                <a:gd name="T57" fmla="*/ 12687 h 21600"/>
                <a:gd name="T58" fmla="*/ 21501 w 21600"/>
                <a:gd name="T59" fmla="*/ 9957 h 21600"/>
                <a:gd name="T60" fmla="*/ 20906 w 21600"/>
                <a:gd name="T61" fmla="*/ 8512 h 21600"/>
                <a:gd name="T62" fmla="*/ 19024 w 21600"/>
                <a:gd name="T63" fmla="*/ 5059 h 21600"/>
                <a:gd name="T64" fmla="*/ 18033 w 21600"/>
                <a:gd name="T65" fmla="*/ 3292 h 21600"/>
                <a:gd name="T66" fmla="*/ 15457 w 21600"/>
                <a:gd name="T67" fmla="*/ 1044 h 21600"/>
                <a:gd name="T68" fmla="*/ 13277 w 21600"/>
                <a:gd name="T69" fmla="*/ 0 h 21600"/>
                <a:gd name="T70" fmla="*/ 13277 w 21600"/>
                <a:gd name="T7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600" h="21600">
                  <a:moveTo>
                    <a:pt x="13277" y="0"/>
                  </a:moveTo>
                  <a:lnTo>
                    <a:pt x="8818" y="723"/>
                  </a:lnTo>
                  <a:lnTo>
                    <a:pt x="6639" y="1767"/>
                  </a:lnTo>
                  <a:lnTo>
                    <a:pt x="4062" y="4015"/>
                  </a:lnTo>
                  <a:lnTo>
                    <a:pt x="3468" y="6183"/>
                  </a:lnTo>
                  <a:lnTo>
                    <a:pt x="1783" y="8271"/>
                  </a:lnTo>
                  <a:lnTo>
                    <a:pt x="495" y="10037"/>
                  </a:lnTo>
                  <a:lnTo>
                    <a:pt x="1288" y="12125"/>
                  </a:lnTo>
                  <a:lnTo>
                    <a:pt x="991" y="13169"/>
                  </a:lnTo>
                  <a:lnTo>
                    <a:pt x="0" y="14132"/>
                  </a:lnTo>
                  <a:lnTo>
                    <a:pt x="1189" y="15578"/>
                  </a:lnTo>
                  <a:lnTo>
                    <a:pt x="1189" y="17585"/>
                  </a:lnTo>
                  <a:lnTo>
                    <a:pt x="1288" y="18950"/>
                  </a:lnTo>
                  <a:lnTo>
                    <a:pt x="2675" y="20315"/>
                  </a:lnTo>
                  <a:lnTo>
                    <a:pt x="4261" y="19914"/>
                  </a:lnTo>
                  <a:lnTo>
                    <a:pt x="6341" y="18468"/>
                  </a:lnTo>
                  <a:lnTo>
                    <a:pt x="8224" y="17344"/>
                  </a:lnTo>
                  <a:lnTo>
                    <a:pt x="9314" y="17264"/>
                  </a:lnTo>
                  <a:lnTo>
                    <a:pt x="10106" y="17826"/>
                  </a:lnTo>
                  <a:lnTo>
                    <a:pt x="11394" y="19271"/>
                  </a:lnTo>
                  <a:lnTo>
                    <a:pt x="13178" y="19352"/>
                  </a:lnTo>
                  <a:lnTo>
                    <a:pt x="14763" y="20155"/>
                  </a:lnTo>
                  <a:lnTo>
                    <a:pt x="15061" y="21118"/>
                  </a:lnTo>
                  <a:lnTo>
                    <a:pt x="15556" y="21600"/>
                  </a:lnTo>
                  <a:lnTo>
                    <a:pt x="17637" y="20476"/>
                  </a:lnTo>
                  <a:lnTo>
                    <a:pt x="18231" y="19111"/>
                  </a:lnTo>
                  <a:lnTo>
                    <a:pt x="19717" y="16300"/>
                  </a:lnTo>
                  <a:lnTo>
                    <a:pt x="20708" y="14454"/>
                  </a:lnTo>
                  <a:lnTo>
                    <a:pt x="21600" y="12687"/>
                  </a:lnTo>
                  <a:lnTo>
                    <a:pt x="21501" y="9957"/>
                  </a:lnTo>
                  <a:lnTo>
                    <a:pt x="20906" y="8512"/>
                  </a:lnTo>
                  <a:lnTo>
                    <a:pt x="19024" y="5059"/>
                  </a:lnTo>
                  <a:lnTo>
                    <a:pt x="18033" y="3292"/>
                  </a:lnTo>
                  <a:lnTo>
                    <a:pt x="15457" y="1044"/>
                  </a:lnTo>
                  <a:lnTo>
                    <a:pt x="13277" y="0"/>
                  </a:lnTo>
                  <a:close/>
                  <a:moveTo>
                    <a:pt x="13277" y="0"/>
                  </a:moveTo>
                </a:path>
              </a:pathLst>
            </a:custGeom>
            <a:solidFill>
              <a:srgbClr val="80FF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30724" name="Rectangle 4"/>
          <p:cNvSpPr>
            <a:spLocks/>
          </p:cNvSpPr>
          <p:nvPr/>
        </p:nvSpPr>
        <p:spPr bwMode="auto">
          <a:xfrm>
            <a:off x="6908800" y="7080250"/>
            <a:ext cx="3149600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marL="385763" indent="-385763" algn="l">
              <a:tabLst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lvl="2"/>
            <a:r>
              <a:rPr lang="en-US" altLang="en-US" sz="1800" b="1">
                <a:latin typeface="Helvetica" charset="0"/>
                <a:cs typeface="Helvetica" charset="0"/>
                <a:sym typeface="Helvetica" charset="0"/>
              </a:rPr>
              <a:t>connecting Cumbria’s coast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1377950" y="2774950"/>
            <a:ext cx="73914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385763" indent="-385763" algn="l"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  <a:tab pos="1612900" algn="l"/>
                <a:tab pos="3949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lvl="1"/>
            <a:r>
              <a:rPr lang="en-US" altLang="en-US" sz="2600" b="1">
                <a:latin typeface="Helvetica" charset="0"/>
                <a:cs typeface="Helvetica" charset="0"/>
                <a:sym typeface="Helvetica" charset="0"/>
              </a:rPr>
              <a:t>The Islands and Bays of Barrow and Furness</a:t>
            </a:r>
          </a:p>
          <a:p>
            <a:pPr lvl="1"/>
            <a:r>
              <a:rPr lang="en-US" altLang="en-US" sz="2600" b="1">
                <a:latin typeface="Helvetica" charset="0"/>
                <a:cs typeface="Helvetica" charset="0"/>
                <a:sym typeface="Helvetica" charset="0"/>
              </a:rPr>
              <a:t>Coastal Community Team</a:t>
            </a:r>
          </a:p>
          <a:p>
            <a:pPr lvl="1"/>
            <a:endParaRPr lang="en-US" altLang="en-US" sz="2600" b="1">
              <a:latin typeface="Helvetica" charset="0"/>
              <a:cs typeface="Helvetica" charset="0"/>
              <a:sym typeface="Helvetica" charset="0"/>
            </a:endParaRPr>
          </a:p>
          <a:p>
            <a:pPr lvl="1"/>
            <a:r>
              <a:rPr lang="en-US" altLang="en-US" sz="2600" b="1">
                <a:latin typeface="Helvetica" charset="0"/>
                <a:cs typeface="Helvetica" charset="0"/>
                <a:sym typeface="Helvetica" charset="0"/>
              </a:rPr>
              <a:t>Maddi Nicholson</a:t>
            </a:r>
          </a:p>
          <a:p>
            <a:pPr lvl="1"/>
            <a:r>
              <a:rPr lang="en-US" altLang="en-US" sz="2600" b="1">
                <a:latin typeface="Helvetica" charset="0"/>
                <a:cs typeface="Helvetica" charset="0"/>
                <a:sym typeface="Helvetica" charset="0"/>
              </a:rPr>
              <a:t>Charlie MacKeith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8585200" y="4941888"/>
            <a:ext cx="1435100" cy="2444750"/>
            <a:chOff x="0" y="0"/>
            <a:chExt cx="904" cy="1540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0"/>
              <a:ext cx="859" cy="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2"/>
              <a:ext cx="836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649288"/>
            <a:ext cx="11061700" cy="829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/>
          </p:cNvSpPr>
          <p:nvPr/>
        </p:nvSpPr>
        <p:spPr bwMode="auto">
          <a:xfrm>
            <a:off x="5691188" y="7061200"/>
            <a:ext cx="4470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Maddi Nicholson: </a:t>
            </a:r>
            <a:r>
              <a:rPr lang="en-US" altLang="en-US" sz="180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Barrow terrace on tour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/>
          </p:cNvSpPr>
          <p:nvPr/>
        </p:nvSpPr>
        <p:spPr bwMode="auto">
          <a:xfrm>
            <a:off x="5691188" y="7061200"/>
            <a:ext cx="4470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Maddi Nicholson: </a:t>
            </a:r>
            <a:r>
              <a:rPr lang="en-US" altLang="en-US" sz="180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Barrow terrace on tour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550" y="-812800"/>
            <a:ext cx="12026900" cy="90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5287963" y="7035800"/>
            <a:ext cx="45862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The Social: </a:t>
            </a:r>
            <a:r>
              <a:rPr lang="en-US" altLang="en-US" sz="180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Mobilising &amp; empowering people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925" y="-236538"/>
            <a:ext cx="14058900" cy="791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/>
          </p:cNvSpPr>
          <p:nvPr/>
        </p:nvSpPr>
        <p:spPr bwMode="auto">
          <a:xfrm>
            <a:off x="0" y="6235700"/>
            <a:ext cx="10198100" cy="14351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290513" y="6330950"/>
            <a:ext cx="9639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just"/>
            <a:r>
              <a:rPr lang="en-US" altLang="en-US" sz="1800" b="1">
                <a:latin typeface="Helvetica" charset="0"/>
                <a:cs typeface="Helvetica" charset="0"/>
                <a:sym typeface="Helvetica" charset="0"/>
              </a:rPr>
              <a:t>The Islands of Barrow Peoples' Museum:</a:t>
            </a:r>
          </a:p>
          <a:p>
            <a:pPr algn="just"/>
            <a:endParaRPr lang="en-US" altLang="en-US" sz="1400" i="1">
              <a:latin typeface="Helvetica" charset="0"/>
              <a:cs typeface="Helvetica" charset="0"/>
              <a:sym typeface="Helvetica" charset="0"/>
            </a:endParaRPr>
          </a:p>
          <a:p>
            <a:pPr algn="just"/>
            <a:r>
              <a:rPr lang="en-US" altLang="en-US" sz="1400" i="1">
                <a:latin typeface="Helvetica" charset="0"/>
                <a:cs typeface="Helvetica" charset="0"/>
                <a:sym typeface="Helvetica" charset="0"/>
              </a:rPr>
              <a:t>Meat Pies, Natterjack Toads, Nuclear Submarines, Basking Sharks, The Fat Controller, Airships, Six Spot Burnet Moths, Mass Observation, Skinning Squirrels, Super Stimuli, Mythological Kings, Yellow Horned Poppies &amp; the largest Off-shore Wind-farm in the world...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863600"/>
            <a:ext cx="15100300" cy="849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/>
          </p:cNvSpPr>
          <p:nvPr/>
        </p:nvSpPr>
        <p:spPr bwMode="auto">
          <a:xfrm>
            <a:off x="0" y="6235700"/>
            <a:ext cx="10198100" cy="14351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342900" y="6635750"/>
            <a:ext cx="8788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1">
                <a:latin typeface="Helvetica" charset="0"/>
                <a:cs typeface="Helvetica" charset="0"/>
                <a:sym typeface="Helvetica" charset="0"/>
              </a:rPr>
              <a:t>The Built:</a:t>
            </a:r>
          </a:p>
          <a:p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including the unloved, the listed, vernacular, industrial, scheduled &amp; the unsanctioned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063" y="-50800"/>
            <a:ext cx="13716001" cy="771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Subtitle copy 6">
  <a:themeElements>
    <a:clrScheme name="Title &amp; Subtitle copy 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 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FB963FB1-783E-47C0-A792-8992BAFAD6A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126</Words>
  <Characters>0</Characters>
  <Application>Microsoft Office PowerPoint</Application>
  <PresentationFormat>Custom</PresentationFormat>
  <Lines>0</Lines>
  <Paragraphs>37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Calibri</vt:lpstr>
      <vt:lpstr>Gill Sans</vt:lpstr>
      <vt:lpstr>Helvetica</vt:lpstr>
      <vt:lpstr>ヒラギノ角ゴ ProN W3</vt:lpstr>
      <vt:lpstr>Title &amp; Subtitle</vt:lpstr>
      <vt:lpstr>Title &amp; Subtitle copy 6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Clarke</dc:creator>
  <cp:lastModifiedBy>Amanda Eastwood</cp:lastModifiedBy>
  <cp:revision>1</cp:revision>
  <dcterms:modified xsi:type="dcterms:W3CDTF">2017-12-13T15:28:51Z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de0f500b-e488-44f4-8d2e-74464bd975b5</vt:lpwstr>
  </property>
  <property fmtid="{D5CDD505-2E9C-101B-9397-08002B2CF9AE}" pid="3" name="bjDocumentSecurityLabel">
    <vt:lpwstr>No Marking</vt:lpwstr>
  </property>
  <property fmtid="{D5CDD505-2E9C-101B-9397-08002B2CF9AE}" pid="4" name="bjSaver">
    <vt:lpwstr>70gzuqHavFDgvWfX+Ra8slUuvrMEpY+2</vt:lpwstr>
  </property>
</Properties>
</file>