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Lst>
  <p:notesMasterIdLst>
    <p:notesMasterId r:id="rId25"/>
  </p:notesMasterIdLst>
  <p:handoutMasterIdLst>
    <p:handoutMasterId r:id="rId26"/>
  </p:handoutMasterIdLst>
  <p:sldIdLst>
    <p:sldId id="256" r:id="rId3"/>
    <p:sldId id="281" r:id="rId4"/>
    <p:sldId id="273" r:id="rId5"/>
    <p:sldId id="257" r:id="rId6"/>
    <p:sldId id="293" r:id="rId7"/>
    <p:sldId id="276" r:id="rId8"/>
    <p:sldId id="274" r:id="rId9"/>
    <p:sldId id="292" r:id="rId10"/>
    <p:sldId id="277" r:id="rId11"/>
    <p:sldId id="290" r:id="rId12"/>
    <p:sldId id="291" r:id="rId13"/>
    <p:sldId id="278" r:id="rId14"/>
    <p:sldId id="288" r:id="rId15"/>
    <p:sldId id="280" r:id="rId16"/>
    <p:sldId id="279" r:id="rId17"/>
    <p:sldId id="287" r:id="rId18"/>
    <p:sldId id="285" r:id="rId19"/>
    <p:sldId id="286" r:id="rId20"/>
    <p:sldId id="282" r:id="rId21"/>
    <p:sldId id="283" r:id="rId22"/>
    <p:sldId id="261" r:id="rId23"/>
    <p:sldId id="284" r:id="rId2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061" autoAdjust="0"/>
  </p:normalViewPr>
  <p:slideViewPr>
    <p:cSldViewPr>
      <p:cViewPr varScale="1">
        <p:scale>
          <a:sx n="102" d="100"/>
          <a:sy n="102" d="100"/>
        </p:scale>
        <p:origin x="188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6BF3A6-E80D-4ECE-B1C0-EECDDC166B2B}"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GB"/>
        </a:p>
      </dgm:t>
    </dgm:pt>
    <dgm:pt modelId="{6A621BDD-6EA4-4C11-9846-F246C2FFB985}">
      <dgm:prSet phldrT="[Text]"/>
      <dgm:spPr/>
      <dgm:t>
        <a:bodyPr/>
        <a:lstStyle/>
        <a:p>
          <a:pPr algn="ctr"/>
          <a:r>
            <a:rPr lang="en-GB" dirty="0" smtClean="0"/>
            <a:t>Local Growth</a:t>
          </a:r>
          <a:endParaRPr lang="en-GB" dirty="0"/>
        </a:p>
      </dgm:t>
    </dgm:pt>
    <dgm:pt modelId="{B9704B7C-3407-4A1A-B9FC-DF092AEA6E7A}" type="parTrans" cxnId="{2C65A632-EDAE-436F-85B7-34874E8F991F}">
      <dgm:prSet/>
      <dgm:spPr/>
      <dgm:t>
        <a:bodyPr/>
        <a:lstStyle/>
        <a:p>
          <a:pPr algn="ctr"/>
          <a:endParaRPr lang="en-GB"/>
        </a:p>
      </dgm:t>
    </dgm:pt>
    <dgm:pt modelId="{797F40D5-9480-4184-A388-665986FFDB6C}" type="sibTrans" cxnId="{2C65A632-EDAE-436F-85B7-34874E8F991F}">
      <dgm:prSet/>
      <dgm:spPr/>
      <dgm:t>
        <a:bodyPr/>
        <a:lstStyle/>
        <a:p>
          <a:pPr algn="ctr"/>
          <a:endParaRPr lang="en-GB"/>
        </a:p>
      </dgm:t>
    </dgm:pt>
    <dgm:pt modelId="{D9588694-E312-4176-9DA7-A4A9D0119266}">
      <dgm:prSet phldrT="[Text]"/>
      <dgm:spPr/>
      <dgm:t>
        <a:bodyPr/>
        <a:lstStyle/>
        <a:p>
          <a:pPr algn="ctr"/>
          <a:r>
            <a:rPr lang="en-GB" dirty="0" smtClean="0"/>
            <a:t>Housing Growth </a:t>
          </a:r>
          <a:endParaRPr lang="en-GB" dirty="0"/>
        </a:p>
      </dgm:t>
    </dgm:pt>
    <dgm:pt modelId="{35FB7B37-F03A-40FA-881F-3257DC78FCE7}" type="parTrans" cxnId="{642BBA52-56CA-488D-938C-63490B84FC06}">
      <dgm:prSet/>
      <dgm:spPr/>
      <dgm:t>
        <a:bodyPr/>
        <a:lstStyle/>
        <a:p>
          <a:pPr algn="ctr"/>
          <a:endParaRPr lang="en-GB"/>
        </a:p>
      </dgm:t>
    </dgm:pt>
    <dgm:pt modelId="{5C7DA1C7-0464-40DE-942E-BA4A8B5FFE98}" type="sibTrans" cxnId="{642BBA52-56CA-488D-938C-63490B84FC06}">
      <dgm:prSet/>
      <dgm:spPr/>
      <dgm:t>
        <a:bodyPr/>
        <a:lstStyle/>
        <a:p>
          <a:pPr algn="ctr"/>
          <a:endParaRPr lang="en-GB"/>
        </a:p>
      </dgm:t>
    </dgm:pt>
    <dgm:pt modelId="{76DCDFCE-DBC0-4751-858C-012DED3CA29D}">
      <dgm:prSet phldrT="[Text]"/>
      <dgm:spPr/>
      <dgm:t>
        <a:bodyPr/>
        <a:lstStyle/>
        <a:p>
          <a:pPr algn="ctr"/>
          <a:r>
            <a:rPr lang="en-GB" dirty="0" smtClean="0"/>
            <a:t>Local Demand </a:t>
          </a:r>
          <a:endParaRPr lang="en-GB" dirty="0"/>
        </a:p>
      </dgm:t>
    </dgm:pt>
    <dgm:pt modelId="{77D6AAA8-B3EC-4655-A60F-A8668722EE7A}" type="parTrans" cxnId="{781E20B7-C7C8-41C4-B554-109FAEF55E77}">
      <dgm:prSet/>
      <dgm:spPr/>
      <dgm:t>
        <a:bodyPr/>
        <a:lstStyle/>
        <a:p>
          <a:pPr algn="ctr"/>
          <a:endParaRPr lang="en-GB"/>
        </a:p>
      </dgm:t>
    </dgm:pt>
    <dgm:pt modelId="{5DC1FD3E-C5FC-41D9-90E4-DF2B09AF4863}" type="sibTrans" cxnId="{781E20B7-C7C8-41C4-B554-109FAEF55E77}">
      <dgm:prSet/>
      <dgm:spPr/>
      <dgm:t>
        <a:bodyPr/>
        <a:lstStyle/>
        <a:p>
          <a:pPr algn="ctr"/>
          <a:endParaRPr lang="en-GB"/>
        </a:p>
      </dgm:t>
    </dgm:pt>
    <dgm:pt modelId="{E9C9B879-EB42-46CD-A445-A2ACDFF10229}">
      <dgm:prSet phldrT="[Text]"/>
      <dgm:spPr/>
      <dgm:t>
        <a:bodyPr/>
        <a:lstStyle/>
        <a:p>
          <a:pPr algn="ctr"/>
          <a:r>
            <a:rPr lang="en-GB" dirty="0" smtClean="0"/>
            <a:t>Business Activity </a:t>
          </a:r>
          <a:endParaRPr lang="en-GB" dirty="0"/>
        </a:p>
      </dgm:t>
    </dgm:pt>
    <dgm:pt modelId="{D2916D9F-3CF5-462C-A665-6BD0F5462618}" type="parTrans" cxnId="{5DBD701B-0B2F-4888-896B-E4494F9C94D3}">
      <dgm:prSet/>
      <dgm:spPr/>
      <dgm:t>
        <a:bodyPr/>
        <a:lstStyle/>
        <a:p>
          <a:pPr algn="ctr"/>
          <a:endParaRPr lang="en-GB"/>
        </a:p>
      </dgm:t>
    </dgm:pt>
    <dgm:pt modelId="{5ED3E493-EDF0-4A3A-9EB7-1DBB276D0F04}" type="sibTrans" cxnId="{5DBD701B-0B2F-4888-896B-E4494F9C94D3}">
      <dgm:prSet/>
      <dgm:spPr/>
      <dgm:t>
        <a:bodyPr/>
        <a:lstStyle/>
        <a:p>
          <a:pPr algn="ctr"/>
          <a:endParaRPr lang="en-GB"/>
        </a:p>
      </dgm:t>
    </dgm:pt>
    <dgm:pt modelId="{1B8AA427-800B-4460-98FB-429916C743CF}">
      <dgm:prSet phldrT="[Text]"/>
      <dgm:spPr/>
      <dgm:t>
        <a:bodyPr/>
        <a:lstStyle/>
        <a:p>
          <a:pPr algn="ctr"/>
          <a:r>
            <a:rPr lang="en-GB" dirty="0" smtClean="0"/>
            <a:t>Employment &amp; Skills </a:t>
          </a:r>
          <a:endParaRPr lang="en-GB" dirty="0"/>
        </a:p>
      </dgm:t>
    </dgm:pt>
    <dgm:pt modelId="{7C992C72-3D8F-4F19-90DD-C4594913F93B}" type="parTrans" cxnId="{8636A2FE-85D9-49B5-A081-E5ABCD290739}">
      <dgm:prSet/>
      <dgm:spPr/>
      <dgm:t>
        <a:bodyPr/>
        <a:lstStyle/>
        <a:p>
          <a:pPr algn="ctr"/>
          <a:endParaRPr lang="en-GB"/>
        </a:p>
      </dgm:t>
    </dgm:pt>
    <dgm:pt modelId="{12ADE397-236F-4E1C-9682-506F7B3C6988}" type="sibTrans" cxnId="{8636A2FE-85D9-49B5-A081-E5ABCD290739}">
      <dgm:prSet/>
      <dgm:spPr/>
      <dgm:t>
        <a:bodyPr/>
        <a:lstStyle/>
        <a:p>
          <a:pPr algn="ctr"/>
          <a:endParaRPr lang="en-GB"/>
        </a:p>
      </dgm:t>
    </dgm:pt>
    <dgm:pt modelId="{BD934A1F-951E-4BD1-AA91-B010E65002EF}">
      <dgm:prSet phldrT="[Text]"/>
      <dgm:spPr/>
      <dgm:t>
        <a:bodyPr/>
        <a:lstStyle/>
        <a:p>
          <a:pPr algn="ctr"/>
          <a:r>
            <a:rPr lang="en-GB" dirty="0" smtClean="0"/>
            <a:t>Quality of Place</a:t>
          </a:r>
          <a:endParaRPr lang="en-GB" dirty="0"/>
        </a:p>
      </dgm:t>
    </dgm:pt>
    <dgm:pt modelId="{7B2D7FC5-8100-4EE4-B74B-93682577761C}" type="parTrans" cxnId="{5D0411F3-D726-4636-B2CF-DB62E89E7CF4}">
      <dgm:prSet/>
      <dgm:spPr/>
      <dgm:t>
        <a:bodyPr/>
        <a:lstStyle/>
        <a:p>
          <a:pPr algn="ctr"/>
          <a:endParaRPr lang="en-GB"/>
        </a:p>
      </dgm:t>
    </dgm:pt>
    <dgm:pt modelId="{14AF39C1-5D49-467C-854A-6EB1E509143C}" type="sibTrans" cxnId="{5D0411F3-D726-4636-B2CF-DB62E89E7CF4}">
      <dgm:prSet/>
      <dgm:spPr/>
      <dgm:t>
        <a:bodyPr/>
        <a:lstStyle/>
        <a:p>
          <a:pPr algn="ctr"/>
          <a:endParaRPr lang="en-GB"/>
        </a:p>
      </dgm:t>
    </dgm:pt>
    <dgm:pt modelId="{293D6FB0-D9A9-4985-85A7-FD3E7464D4CA}" type="pres">
      <dgm:prSet presAssocID="{8D6BF3A6-E80D-4ECE-B1C0-EECDDC166B2B}" presName="Name0" presStyleCnt="0">
        <dgm:presLayoutVars>
          <dgm:dir/>
          <dgm:resizeHandles val="exact"/>
        </dgm:presLayoutVars>
      </dgm:prSet>
      <dgm:spPr/>
      <dgm:t>
        <a:bodyPr/>
        <a:lstStyle/>
        <a:p>
          <a:endParaRPr lang="en-GB"/>
        </a:p>
      </dgm:t>
    </dgm:pt>
    <dgm:pt modelId="{1209D480-649D-4109-9868-6557B4F3F24C}" type="pres">
      <dgm:prSet presAssocID="{8D6BF3A6-E80D-4ECE-B1C0-EECDDC166B2B}" presName="cycle" presStyleCnt="0"/>
      <dgm:spPr/>
    </dgm:pt>
    <dgm:pt modelId="{73FCF2DE-5A24-4C5C-A098-DE71906CD8B7}" type="pres">
      <dgm:prSet presAssocID="{6A621BDD-6EA4-4C11-9846-F246C2FFB985}" presName="nodeFirstNode" presStyleLbl="node1" presStyleIdx="0" presStyleCnt="6">
        <dgm:presLayoutVars>
          <dgm:bulletEnabled val="1"/>
        </dgm:presLayoutVars>
      </dgm:prSet>
      <dgm:spPr/>
      <dgm:t>
        <a:bodyPr/>
        <a:lstStyle/>
        <a:p>
          <a:endParaRPr lang="en-GB"/>
        </a:p>
      </dgm:t>
    </dgm:pt>
    <dgm:pt modelId="{365842BF-59C4-4438-AFED-DB67CC292015}" type="pres">
      <dgm:prSet presAssocID="{797F40D5-9480-4184-A388-665986FFDB6C}" presName="sibTransFirstNode" presStyleLbl="bgShp" presStyleIdx="0" presStyleCnt="1"/>
      <dgm:spPr/>
      <dgm:t>
        <a:bodyPr/>
        <a:lstStyle/>
        <a:p>
          <a:endParaRPr lang="en-GB"/>
        </a:p>
      </dgm:t>
    </dgm:pt>
    <dgm:pt modelId="{CBCE85B2-2674-4808-87CA-38B79B07D9F3}" type="pres">
      <dgm:prSet presAssocID="{E9C9B879-EB42-46CD-A445-A2ACDFF10229}" presName="nodeFollowingNodes" presStyleLbl="node1" presStyleIdx="1" presStyleCnt="6" custRadScaleRad="120034" custRadScaleInc="17321">
        <dgm:presLayoutVars>
          <dgm:bulletEnabled val="1"/>
        </dgm:presLayoutVars>
      </dgm:prSet>
      <dgm:spPr/>
      <dgm:t>
        <a:bodyPr/>
        <a:lstStyle/>
        <a:p>
          <a:endParaRPr lang="en-GB"/>
        </a:p>
      </dgm:t>
    </dgm:pt>
    <dgm:pt modelId="{9587A47F-C9C6-44A7-8BAF-6A42A57CE5BE}" type="pres">
      <dgm:prSet presAssocID="{1B8AA427-800B-4460-98FB-429916C743CF}" presName="nodeFollowingNodes" presStyleLbl="node1" presStyleIdx="2" presStyleCnt="6" custRadScaleRad="121281" custRadScaleInc="-14447">
        <dgm:presLayoutVars>
          <dgm:bulletEnabled val="1"/>
        </dgm:presLayoutVars>
      </dgm:prSet>
      <dgm:spPr/>
      <dgm:t>
        <a:bodyPr/>
        <a:lstStyle/>
        <a:p>
          <a:endParaRPr lang="en-GB"/>
        </a:p>
      </dgm:t>
    </dgm:pt>
    <dgm:pt modelId="{FCF1EF0D-ED11-49B2-A0CD-C2A6C80D611A}" type="pres">
      <dgm:prSet presAssocID="{D9588694-E312-4176-9DA7-A4A9D0119266}" presName="nodeFollowingNodes" presStyleLbl="node1" presStyleIdx="3" presStyleCnt="6" custRadScaleRad="99335" custRadScaleInc="-14396">
        <dgm:presLayoutVars>
          <dgm:bulletEnabled val="1"/>
        </dgm:presLayoutVars>
      </dgm:prSet>
      <dgm:spPr/>
      <dgm:t>
        <a:bodyPr/>
        <a:lstStyle/>
        <a:p>
          <a:endParaRPr lang="en-GB"/>
        </a:p>
      </dgm:t>
    </dgm:pt>
    <dgm:pt modelId="{3F15B1B3-4A28-4D83-BF47-522004FA6BDB}" type="pres">
      <dgm:prSet presAssocID="{76DCDFCE-DBC0-4751-858C-012DED3CA29D}" presName="nodeFollowingNodes" presStyleLbl="node1" presStyleIdx="4" presStyleCnt="6" custRadScaleRad="110813" custRadScaleInc="10035">
        <dgm:presLayoutVars>
          <dgm:bulletEnabled val="1"/>
        </dgm:presLayoutVars>
      </dgm:prSet>
      <dgm:spPr/>
      <dgm:t>
        <a:bodyPr/>
        <a:lstStyle/>
        <a:p>
          <a:endParaRPr lang="en-GB"/>
        </a:p>
      </dgm:t>
    </dgm:pt>
    <dgm:pt modelId="{2004BB3B-506F-41B1-8C0F-CD269DF3BCDD}" type="pres">
      <dgm:prSet presAssocID="{BD934A1F-951E-4BD1-AA91-B010E65002EF}" presName="nodeFollowingNodes" presStyleLbl="node1" presStyleIdx="5" presStyleCnt="6" custRadScaleRad="109447" custRadScaleInc="-13133">
        <dgm:presLayoutVars>
          <dgm:bulletEnabled val="1"/>
        </dgm:presLayoutVars>
      </dgm:prSet>
      <dgm:spPr/>
      <dgm:t>
        <a:bodyPr/>
        <a:lstStyle/>
        <a:p>
          <a:endParaRPr lang="en-GB"/>
        </a:p>
      </dgm:t>
    </dgm:pt>
  </dgm:ptLst>
  <dgm:cxnLst>
    <dgm:cxn modelId="{2218A9D9-38DA-4DEA-8F46-62A0695D0CFA}" type="presOf" srcId="{D9588694-E312-4176-9DA7-A4A9D0119266}" destId="{FCF1EF0D-ED11-49B2-A0CD-C2A6C80D611A}" srcOrd="0" destOrd="0" presId="urn:microsoft.com/office/officeart/2005/8/layout/cycle3"/>
    <dgm:cxn modelId="{781E20B7-C7C8-41C4-B554-109FAEF55E77}" srcId="{8D6BF3A6-E80D-4ECE-B1C0-EECDDC166B2B}" destId="{76DCDFCE-DBC0-4751-858C-012DED3CA29D}" srcOrd="4" destOrd="0" parTransId="{77D6AAA8-B3EC-4655-A60F-A8668722EE7A}" sibTransId="{5DC1FD3E-C5FC-41D9-90E4-DF2B09AF4863}"/>
    <dgm:cxn modelId="{3B105196-9ED8-4E61-B104-6CEBA37090F7}" type="presOf" srcId="{E9C9B879-EB42-46CD-A445-A2ACDFF10229}" destId="{CBCE85B2-2674-4808-87CA-38B79B07D9F3}" srcOrd="0" destOrd="0" presId="urn:microsoft.com/office/officeart/2005/8/layout/cycle3"/>
    <dgm:cxn modelId="{8636A2FE-85D9-49B5-A081-E5ABCD290739}" srcId="{8D6BF3A6-E80D-4ECE-B1C0-EECDDC166B2B}" destId="{1B8AA427-800B-4460-98FB-429916C743CF}" srcOrd="2" destOrd="0" parTransId="{7C992C72-3D8F-4F19-90DD-C4594913F93B}" sibTransId="{12ADE397-236F-4E1C-9682-506F7B3C6988}"/>
    <dgm:cxn modelId="{77168726-3901-489B-BE1D-72D0BF15834D}" type="presOf" srcId="{1B8AA427-800B-4460-98FB-429916C743CF}" destId="{9587A47F-C9C6-44A7-8BAF-6A42A57CE5BE}" srcOrd="0" destOrd="0" presId="urn:microsoft.com/office/officeart/2005/8/layout/cycle3"/>
    <dgm:cxn modelId="{642BBA52-56CA-488D-938C-63490B84FC06}" srcId="{8D6BF3A6-E80D-4ECE-B1C0-EECDDC166B2B}" destId="{D9588694-E312-4176-9DA7-A4A9D0119266}" srcOrd="3" destOrd="0" parTransId="{35FB7B37-F03A-40FA-881F-3257DC78FCE7}" sibTransId="{5C7DA1C7-0464-40DE-942E-BA4A8B5FFE98}"/>
    <dgm:cxn modelId="{2C65A632-EDAE-436F-85B7-34874E8F991F}" srcId="{8D6BF3A6-E80D-4ECE-B1C0-EECDDC166B2B}" destId="{6A621BDD-6EA4-4C11-9846-F246C2FFB985}" srcOrd="0" destOrd="0" parTransId="{B9704B7C-3407-4A1A-B9FC-DF092AEA6E7A}" sibTransId="{797F40D5-9480-4184-A388-665986FFDB6C}"/>
    <dgm:cxn modelId="{9E1A8F64-C937-4F6E-8386-DC84C8D98F7C}" type="presOf" srcId="{6A621BDD-6EA4-4C11-9846-F246C2FFB985}" destId="{73FCF2DE-5A24-4C5C-A098-DE71906CD8B7}" srcOrd="0" destOrd="0" presId="urn:microsoft.com/office/officeart/2005/8/layout/cycle3"/>
    <dgm:cxn modelId="{5DBD701B-0B2F-4888-896B-E4494F9C94D3}" srcId="{8D6BF3A6-E80D-4ECE-B1C0-EECDDC166B2B}" destId="{E9C9B879-EB42-46CD-A445-A2ACDFF10229}" srcOrd="1" destOrd="0" parTransId="{D2916D9F-3CF5-462C-A665-6BD0F5462618}" sibTransId="{5ED3E493-EDF0-4A3A-9EB7-1DBB276D0F04}"/>
    <dgm:cxn modelId="{E0FCC588-F0EB-4C07-8818-5E44E5260F14}" type="presOf" srcId="{8D6BF3A6-E80D-4ECE-B1C0-EECDDC166B2B}" destId="{293D6FB0-D9A9-4985-85A7-FD3E7464D4CA}" srcOrd="0" destOrd="0" presId="urn:microsoft.com/office/officeart/2005/8/layout/cycle3"/>
    <dgm:cxn modelId="{3BC3B0D0-D004-4EDD-9358-58F459A4B2EC}" type="presOf" srcId="{797F40D5-9480-4184-A388-665986FFDB6C}" destId="{365842BF-59C4-4438-AFED-DB67CC292015}" srcOrd="0" destOrd="0" presId="urn:microsoft.com/office/officeart/2005/8/layout/cycle3"/>
    <dgm:cxn modelId="{CCD09D4B-2D8B-4C25-96A2-4D05BC8A678E}" type="presOf" srcId="{76DCDFCE-DBC0-4751-858C-012DED3CA29D}" destId="{3F15B1B3-4A28-4D83-BF47-522004FA6BDB}" srcOrd="0" destOrd="0" presId="urn:microsoft.com/office/officeart/2005/8/layout/cycle3"/>
    <dgm:cxn modelId="{5D0411F3-D726-4636-B2CF-DB62E89E7CF4}" srcId="{8D6BF3A6-E80D-4ECE-B1C0-EECDDC166B2B}" destId="{BD934A1F-951E-4BD1-AA91-B010E65002EF}" srcOrd="5" destOrd="0" parTransId="{7B2D7FC5-8100-4EE4-B74B-93682577761C}" sibTransId="{14AF39C1-5D49-467C-854A-6EB1E509143C}"/>
    <dgm:cxn modelId="{BEE8401E-D7DD-4DFD-9E4B-C37748EC90EB}" type="presOf" srcId="{BD934A1F-951E-4BD1-AA91-B010E65002EF}" destId="{2004BB3B-506F-41B1-8C0F-CD269DF3BCDD}" srcOrd="0" destOrd="0" presId="urn:microsoft.com/office/officeart/2005/8/layout/cycle3"/>
    <dgm:cxn modelId="{AC530F4E-282D-4A46-81B1-2B60EE99A40E}" type="presParOf" srcId="{293D6FB0-D9A9-4985-85A7-FD3E7464D4CA}" destId="{1209D480-649D-4109-9868-6557B4F3F24C}" srcOrd="0" destOrd="0" presId="urn:microsoft.com/office/officeart/2005/8/layout/cycle3"/>
    <dgm:cxn modelId="{51D69E7B-01FB-40C9-B545-6A36256E7E1A}" type="presParOf" srcId="{1209D480-649D-4109-9868-6557B4F3F24C}" destId="{73FCF2DE-5A24-4C5C-A098-DE71906CD8B7}" srcOrd="0" destOrd="0" presId="urn:microsoft.com/office/officeart/2005/8/layout/cycle3"/>
    <dgm:cxn modelId="{DC55CB5F-A98E-4B05-8090-E5ED755055FA}" type="presParOf" srcId="{1209D480-649D-4109-9868-6557B4F3F24C}" destId="{365842BF-59C4-4438-AFED-DB67CC292015}" srcOrd="1" destOrd="0" presId="urn:microsoft.com/office/officeart/2005/8/layout/cycle3"/>
    <dgm:cxn modelId="{1CAE856D-4D7E-4636-A792-3CE1B9A926BB}" type="presParOf" srcId="{1209D480-649D-4109-9868-6557B4F3F24C}" destId="{CBCE85B2-2674-4808-87CA-38B79B07D9F3}" srcOrd="2" destOrd="0" presId="urn:microsoft.com/office/officeart/2005/8/layout/cycle3"/>
    <dgm:cxn modelId="{F4F0F256-4B00-4686-87F5-1F09DEFF6283}" type="presParOf" srcId="{1209D480-649D-4109-9868-6557B4F3F24C}" destId="{9587A47F-C9C6-44A7-8BAF-6A42A57CE5BE}" srcOrd="3" destOrd="0" presId="urn:microsoft.com/office/officeart/2005/8/layout/cycle3"/>
    <dgm:cxn modelId="{FA5913DF-1A5E-4C94-8444-69E920331C3F}" type="presParOf" srcId="{1209D480-649D-4109-9868-6557B4F3F24C}" destId="{FCF1EF0D-ED11-49B2-A0CD-C2A6C80D611A}" srcOrd="4" destOrd="0" presId="urn:microsoft.com/office/officeart/2005/8/layout/cycle3"/>
    <dgm:cxn modelId="{96A96199-62DF-4EDC-9318-C9EA607FC45E}" type="presParOf" srcId="{1209D480-649D-4109-9868-6557B4F3F24C}" destId="{3F15B1B3-4A28-4D83-BF47-522004FA6BDB}" srcOrd="5" destOrd="0" presId="urn:microsoft.com/office/officeart/2005/8/layout/cycle3"/>
    <dgm:cxn modelId="{BB284215-6BEC-43D8-8A0A-70E6D9A78822}" type="presParOf" srcId="{1209D480-649D-4109-9868-6557B4F3F24C}" destId="{2004BB3B-506F-41B1-8C0F-CD269DF3BCDD}" srcOrd="6"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7D735BF-E032-42EA-9843-44BE8FF68333}" type="datetimeFigureOut">
              <a:rPr lang="en-GB" smtClean="0"/>
              <a:t>27/09/2017</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E86B1E1-1F95-45EC-8BA7-9E6DC6025287}" type="slidenum">
              <a:rPr lang="en-GB" smtClean="0"/>
              <a:t>‹#›</a:t>
            </a:fld>
            <a:endParaRPr lang="en-GB"/>
          </a:p>
        </p:txBody>
      </p:sp>
    </p:spTree>
    <p:extLst>
      <p:ext uri="{BB962C8B-B14F-4D97-AF65-F5344CB8AC3E}">
        <p14:creationId xmlns:p14="http://schemas.microsoft.com/office/powerpoint/2010/main" val="28378990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FEBBAF-C13C-4D0B-AB33-08C2137FC044}" type="datetimeFigureOut">
              <a:rPr lang="en-GB" smtClean="0"/>
              <a:pPr/>
              <a:t>27/09/2017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945E9E-21F5-4999-8B0C-ECCADFB68076}" type="slidenum">
              <a:rPr lang="en-GB" smtClean="0"/>
              <a:pPr/>
              <a:t>‹#›</a:t>
            </a:fld>
            <a:endParaRPr lang="en-GB"/>
          </a:p>
        </p:txBody>
      </p:sp>
    </p:spTree>
    <p:extLst>
      <p:ext uri="{BB962C8B-B14F-4D97-AF65-F5344CB8AC3E}">
        <p14:creationId xmlns:p14="http://schemas.microsoft.com/office/powerpoint/2010/main" val="1145234357"/>
      </p:ext>
    </p:extLst>
  </p:cSld>
  <p:clrMap bg1="lt1" tx1="dk1" bg2="lt2" tx2="dk2" accent1="accent1" accent2="accent2" accent3="accent3" accent4="accent4" accent5="accent5" accent6="accent6" hlink="hlink" folHlink="folHlink"/>
  <p:hf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945E9E-21F5-4999-8B0C-ECCADFB68076}" type="slidenum">
              <a:rPr lang="en-GB" smtClean="0"/>
              <a:pPr/>
              <a:t>1</a:t>
            </a:fld>
            <a:endParaRPr lang="en-GB"/>
          </a:p>
        </p:txBody>
      </p:sp>
    </p:spTree>
    <p:extLst>
      <p:ext uri="{BB962C8B-B14F-4D97-AF65-F5344CB8AC3E}">
        <p14:creationId xmlns:p14="http://schemas.microsoft.com/office/powerpoint/2010/main" val="16105008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10</a:t>
            </a:fld>
            <a:endParaRPr lang="en-GB"/>
          </a:p>
        </p:txBody>
      </p:sp>
    </p:spTree>
    <p:extLst>
      <p:ext uri="{BB962C8B-B14F-4D97-AF65-F5344CB8AC3E}">
        <p14:creationId xmlns:p14="http://schemas.microsoft.com/office/powerpoint/2010/main" val="1138949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smtClean="0"/>
              <a:t>Primary seven page feature in March edition of BBC Wildlife focused on wildlife and nature tourism in East Yorkshire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rgbClr val="00B0F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rgbClr val="00B0F0"/>
                </a:solidFill>
              </a:rPr>
              <a:t>RSPB  - 3 year visitor number targets hit in first year – helped by BBC </a:t>
            </a:r>
            <a:r>
              <a:rPr lang="en-GB" b="0" dirty="0" err="1" smtClean="0">
                <a:solidFill>
                  <a:srgbClr val="00B0F0"/>
                </a:solidFill>
              </a:rPr>
              <a:t>Springwatch</a:t>
            </a:r>
            <a:r>
              <a:rPr lang="en-GB" b="0" dirty="0" smtClean="0">
                <a:solidFill>
                  <a:srgbClr val="00B0F0"/>
                </a:solidFill>
              </a:rPr>
              <a:t> at Easter when it</a:t>
            </a:r>
            <a:r>
              <a:rPr lang="en-GB" b="0" baseline="0" dirty="0" smtClean="0">
                <a:solidFill>
                  <a:srgbClr val="00B0F0"/>
                </a:solidFill>
              </a:rPr>
              <a:t> launched. </a:t>
            </a:r>
            <a:endParaRPr lang="en-GB" b="0" dirty="0" smtClean="0">
              <a:solidFill>
                <a:srgbClr val="00B0F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smtClean="0">
              <a:solidFill>
                <a:srgbClr val="00B0F0"/>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0" dirty="0" smtClean="0">
                <a:solidFill>
                  <a:srgbClr val="00B0F0"/>
                </a:solidFill>
              </a:rPr>
              <a:t>Welcome to Yorkshire RHS Chelsea garden - </a:t>
            </a:r>
            <a:r>
              <a:rPr lang="en-GB" sz="1200" b="0" dirty="0" smtClean="0"/>
              <a:t>2017 show garden will be based on Yorkshire coast</a:t>
            </a:r>
          </a:p>
          <a:p>
            <a:endParaRPr lang="en-GB" sz="600" dirty="0" smtClean="0"/>
          </a:p>
          <a:p>
            <a:r>
              <a:rPr lang="en-GB" sz="1200" dirty="0" smtClean="0"/>
              <a:t>Materials inspired and sourced at Flamborough - Major media exposure. Chance to tell guests where they can get a taste of the real thing! </a:t>
            </a:r>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11</a:t>
            </a:fld>
            <a:endParaRPr lang="en-GB"/>
          </a:p>
        </p:txBody>
      </p:sp>
    </p:spTree>
    <p:extLst>
      <p:ext uri="{BB962C8B-B14F-4D97-AF65-F5344CB8AC3E}">
        <p14:creationId xmlns:p14="http://schemas.microsoft.com/office/powerpoint/2010/main" val="12272372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12</a:t>
            </a:fld>
            <a:endParaRPr lang="en-GB"/>
          </a:p>
        </p:txBody>
      </p:sp>
    </p:spTree>
    <p:extLst>
      <p:ext uri="{BB962C8B-B14F-4D97-AF65-F5344CB8AC3E}">
        <p14:creationId xmlns:p14="http://schemas.microsoft.com/office/powerpoint/2010/main" val="1500540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13</a:t>
            </a:fld>
            <a:endParaRPr lang="en-GB"/>
          </a:p>
        </p:txBody>
      </p:sp>
    </p:spTree>
    <p:extLst>
      <p:ext uri="{BB962C8B-B14F-4D97-AF65-F5344CB8AC3E}">
        <p14:creationId xmlns:p14="http://schemas.microsoft.com/office/powerpoint/2010/main" val="3233830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14</a:t>
            </a:fld>
            <a:endParaRPr lang="en-GB"/>
          </a:p>
        </p:txBody>
      </p:sp>
    </p:spTree>
    <p:extLst>
      <p:ext uri="{BB962C8B-B14F-4D97-AF65-F5344CB8AC3E}">
        <p14:creationId xmlns:p14="http://schemas.microsoft.com/office/powerpoint/2010/main" val="2636419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15</a:t>
            </a:fld>
            <a:endParaRPr lang="en-GB"/>
          </a:p>
        </p:txBody>
      </p:sp>
    </p:spTree>
    <p:extLst>
      <p:ext uri="{BB962C8B-B14F-4D97-AF65-F5344CB8AC3E}">
        <p14:creationId xmlns:p14="http://schemas.microsoft.com/office/powerpoint/2010/main" val="3200491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16</a:t>
            </a:fld>
            <a:endParaRPr lang="en-GB"/>
          </a:p>
        </p:txBody>
      </p:sp>
    </p:spTree>
    <p:extLst>
      <p:ext uri="{BB962C8B-B14F-4D97-AF65-F5344CB8AC3E}">
        <p14:creationId xmlns:p14="http://schemas.microsoft.com/office/powerpoint/2010/main" val="34962997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York North Yorkshire East Riding Local Enterprise Partnership </a:t>
            </a:r>
          </a:p>
          <a:p>
            <a:endParaRPr lang="en-GB" dirty="0" smtClean="0"/>
          </a:p>
          <a:p>
            <a:r>
              <a:rPr lang="en-GB" dirty="0" smtClean="0"/>
              <a:t>Growth Towns – Scarborough and</a:t>
            </a:r>
            <a:r>
              <a:rPr lang="en-GB" baseline="0" dirty="0" smtClean="0"/>
              <a:t> Bridlington</a:t>
            </a:r>
          </a:p>
          <a:p>
            <a:endParaRPr lang="en-GB" baseline="0" dirty="0" smtClean="0"/>
          </a:p>
          <a:p>
            <a:r>
              <a:rPr lang="en-GB" baseline="0" dirty="0" smtClean="0"/>
              <a:t>Secondment from local authority – East Riding –  three days on </a:t>
            </a:r>
            <a:r>
              <a:rPr lang="en-GB" baseline="0" smtClean="0"/>
              <a:t>Coastal Growth </a:t>
            </a:r>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17</a:t>
            </a:fld>
            <a:endParaRPr lang="en-GB"/>
          </a:p>
        </p:txBody>
      </p:sp>
    </p:spTree>
    <p:extLst>
      <p:ext uri="{BB962C8B-B14F-4D97-AF65-F5344CB8AC3E}">
        <p14:creationId xmlns:p14="http://schemas.microsoft.com/office/powerpoint/2010/main" val="2706535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t>Identifies economic growth potential of both Scarborough and Bridlington as the largest towns on the Yorkshire Coast</a:t>
            </a:r>
          </a:p>
          <a:p>
            <a:endParaRPr lang="en-GB" baseline="0" dirty="0" smtClean="0"/>
          </a:p>
          <a:p>
            <a:r>
              <a:rPr lang="en-GB" baseline="0" dirty="0" smtClean="0"/>
              <a:t>Both towns together propose housing growth of approx. 12,000 in the Local Plan period to 2030 – 5,000 have permissions</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6000 new jobs and 4000 construction jobs; 10,000 replacement jobs to backfill retirements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£30 million in FE and HE developments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smtClean="0">
                <a:solidFill>
                  <a:schemeClr val="tx1"/>
                </a:solidFill>
                <a:latin typeface="+mn-lt"/>
                <a:ea typeface="+mn-ea"/>
                <a:cs typeface="+mn-cs"/>
              </a:rPr>
              <a:t>£50 million in leisure and recreation facilities	</a:t>
            </a:r>
          </a:p>
          <a:p>
            <a:endParaRPr lang="en-GB" baseline="0" dirty="0" smtClean="0"/>
          </a:p>
          <a:p>
            <a:r>
              <a:rPr lang="en-GB" baseline="0" dirty="0" smtClean="0"/>
              <a:t>Also </a:t>
            </a:r>
          </a:p>
          <a:p>
            <a:endParaRPr lang="en-GB" baseline="0" dirty="0" smtClean="0"/>
          </a:p>
          <a:p>
            <a:r>
              <a:rPr lang="en-GB" baseline="0" dirty="0" smtClean="0"/>
              <a:t>Whitby as a servicing hub for offshore </a:t>
            </a:r>
            <a:r>
              <a:rPr lang="en-GB" baseline="0" dirty="0" err="1" smtClean="0"/>
              <a:t>renewables</a:t>
            </a:r>
            <a:endParaRPr lang="en-GB" baseline="0" dirty="0" smtClean="0"/>
          </a:p>
          <a:p>
            <a:endParaRPr lang="en-GB" baseline="0" dirty="0" smtClean="0"/>
          </a:p>
          <a:p>
            <a:r>
              <a:rPr lang="en-GB" baseline="0" dirty="0" err="1" smtClean="0"/>
              <a:t>Hornsea</a:t>
            </a:r>
            <a:r>
              <a:rPr lang="en-GB" baseline="0" dirty="0" smtClean="0"/>
              <a:t> and </a:t>
            </a:r>
            <a:r>
              <a:rPr lang="en-GB" baseline="0" dirty="0" err="1" smtClean="0"/>
              <a:t>Withernsea</a:t>
            </a:r>
            <a:r>
              <a:rPr lang="en-GB" baseline="0" dirty="0" smtClean="0"/>
              <a:t> with potential for significant seafront development plans – </a:t>
            </a:r>
            <a:r>
              <a:rPr lang="en-GB" baseline="0" dirty="0" err="1" smtClean="0"/>
              <a:t>Hornsea</a:t>
            </a:r>
            <a:r>
              <a:rPr lang="en-GB" baseline="0" dirty="0" smtClean="0"/>
              <a:t> recently announced £3.77 million from CCF for the South Promenade Developments including commercial fishing facilities, leisure boat facilities, café, education centre, and other visitor facilities.</a:t>
            </a:r>
          </a:p>
          <a:p>
            <a:endParaRPr lang="en-GB" baseline="0" dirty="0" smtClean="0"/>
          </a:p>
        </p:txBody>
      </p:sp>
      <p:sp>
        <p:nvSpPr>
          <p:cNvPr id="4" name="Slide Number Placeholder 3"/>
          <p:cNvSpPr>
            <a:spLocks noGrp="1"/>
          </p:cNvSpPr>
          <p:nvPr>
            <p:ph type="sldNum" sz="quarter" idx="10"/>
          </p:nvPr>
        </p:nvSpPr>
        <p:spPr/>
        <p:txBody>
          <a:bodyPr/>
          <a:lstStyle/>
          <a:p>
            <a:fld id="{34945E9E-21F5-4999-8B0C-ECCADFB68076}" type="slidenum">
              <a:rPr lang="en-GB" smtClean="0"/>
              <a:pPr/>
              <a:t>18</a:t>
            </a:fld>
            <a:endParaRPr lang="en-GB"/>
          </a:p>
        </p:txBody>
      </p:sp>
    </p:spTree>
    <p:extLst>
      <p:ext uri="{BB962C8B-B14F-4D97-AF65-F5344CB8AC3E}">
        <p14:creationId xmlns:p14="http://schemas.microsoft.com/office/powerpoint/2010/main" val="1612369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t>Strategic Context to support bids for Round 3 Growth Deal : </a:t>
            </a:r>
          </a:p>
          <a:p>
            <a:endParaRPr lang="en-GB" baseline="0" dirty="0" smtClean="0"/>
          </a:p>
          <a:p>
            <a:r>
              <a:rPr lang="en-GB" baseline="0" dirty="0" smtClean="0"/>
              <a:t>Scarborough – major junction improvements on the local highway network to unlock housing growth and private development of approx. 3,500 homes identified for delivery in Scarborough Local Plan</a:t>
            </a:r>
          </a:p>
          <a:p>
            <a:endParaRPr lang="en-GB" baseline="0" dirty="0" smtClean="0"/>
          </a:p>
          <a:p>
            <a:r>
              <a:rPr lang="en-GB" baseline="0" dirty="0" smtClean="0"/>
              <a:t>Bridlington – investment to enable the pre-construction development stage of the Yorkshire Marina and harbour Improvements to be advanced to pre-tender stage within the next 2-3 years</a:t>
            </a:r>
          </a:p>
          <a:p>
            <a:r>
              <a:rPr lang="en-GB" baseline="0" dirty="0" smtClean="0"/>
              <a:t>Follow on investment of approx. £50 million for the Harbour/Marina construction, and a further £80 million of commercial waterfront mixed use development linking the town centre with Bridlington Spa</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19</a:t>
            </a:fld>
            <a:endParaRPr lang="en-GB"/>
          </a:p>
        </p:txBody>
      </p:sp>
    </p:spTree>
    <p:extLst>
      <p:ext uri="{BB962C8B-B14F-4D97-AF65-F5344CB8AC3E}">
        <p14:creationId xmlns:p14="http://schemas.microsoft.com/office/powerpoint/2010/main" val="148160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Bridlington’s Regeneration</a:t>
            </a:r>
            <a:r>
              <a:rPr lang="en-GB" baseline="0" dirty="0" smtClean="0"/>
              <a:t> Strategy was established in 2004, led by the unitary local authority, East Riding of Yorkshire Council, with an ambitious long term programme of master planning and major project delivery. It was prioritised by the Council as the largest town in the East Riding (35,000 population) with the most significant levels of deprivation – annual benefit payments estimated at approx £30million  - but with the greatest prospects for change and economic growth. Many of the characteristics that you will all be familiar with, and why there is such a strong case for coastal communities to be supported to achieve their economic potential. </a:t>
            </a:r>
          </a:p>
          <a:p>
            <a:endParaRPr lang="en-GB" baseline="0" dirty="0" smtClean="0"/>
          </a:p>
          <a:p>
            <a:r>
              <a:rPr lang="en-GB" baseline="0" dirty="0" smtClean="0"/>
              <a:t>The Seven Point Regeneration Plan was based on a robust economic analysis of the local economy, which provided clear evidence for public interventions to tackle local market failures, particularly for more effective economic land use in the town centre.</a:t>
            </a:r>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2</a:t>
            </a:fld>
            <a:endParaRPr lang="en-GB"/>
          </a:p>
        </p:txBody>
      </p:sp>
    </p:spTree>
    <p:extLst>
      <p:ext uri="{BB962C8B-B14F-4D97-AF65-F5344CB8AC3E}">
        <p14:creationId xmlns:p14="http://schemas.microsoft.com/office/powerpoint/2010/main" val="42064134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20</a:t>
            </a:fld>
            <a:endParaRPr lang="en-GB"/>
          </a:p>
        </p:txBody>
      </p:sp>
    </p:spTree>
    <p:extLst>
      <p:ext uri="{BB962C8B-B14F-4D97-AF65-F5344CB8AC3E}">
        <p14:creationId xmlns:p14="http://schemas.microsoft.com/office/powerpoint/2010/main" val="3816763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21</a:t>
            </a:fld>
            <a:endParaRPr lang="en-GB"/>
          </a:p>
        </p:txBody>
      </p:sp>
    </p:spTree>
    <p:extLst>
      <p:ext uri="{BB962C8B-B14F-4D97-AF65-F5344CB8AC3E}">
        <p14:creationId xmlns:p14="http://schemas.microsoft.com/office/powerpoint/2010/main" val="30437132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945E9E-21F5-4999-8B0C-ECCADFB68076}" type="slidenum">
              <a:rPr lang="en-GB" smtClean="0"/>
              <a:pPr/>
              <a:t>22</a:t>
            </a:fld>
            <a:endParaRPr lang="en-GB"/>
          </a:p>
        </p:txBody>
      </p:sp>
    </p:spTree>
    <p:extLst>
      <p:ext uri="{BB962C8B-B14F-4D97-AF65-F5344CB8AC3E}">
        <p14:creationId xmlns:p14="http://schemas.microsoft.com/office/powerpoint/2010/main" val="27279984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t>Projects have been delivered as opportunities have arisen - the first major project to go ahead was Bridlington Spa in 2006, which recognised the impact of Bridlington Spa on the local economy, investment of d £21m to re-model the building into one of the most prestigious entertainment venues in the region, now operating with a surplus. Major successes of Bridlington Spa have been to make links with local tourism businesses, maximising the potential of the venue to bring staying visitors into the town, and also links with the local community to maximise use of the facilities all year round. </a:t>
            </a:r>
          </a:p>
          <a:p>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Transport studies led to delivery of two</a:t>
            </a:r>
            <a:r>
              <a:rPr lang="en-GB" baseline="0" dirty="0" smtClean="0"/>
              <a:t> major integrated transport projects – Phase 1 in 2010 with Dept for Transport funding for junction improvements on the main approach roads into Bridlington, and a new seasonal park and ride facility to relieve town centre traffic congestion; Phase 2 currently under construction for town centre highway widening, new bridgeworks and improved traffic circulation to service new development sites, supported by the Humber LEP Local Transport Fund. The Park &amp; Ride service now carries around 90,000 passengers each season, saving around 30,000 car journeys into the town centre.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Bridlington harbour is the largest shellfish landing port in the UK, and has successfully diversified from traditional fishing, with younger generations now taking over their family businesses, and investing in new state-of-the-art vessels, the fleet has increased slightly in recent years. The historic harbour offers potential for a new marina, and waterfront commercial developments that will link Bridlington Spa with the town centre, and new developments.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Improvements to public spaces has also been a key part of the Regeneration Strategy – links between the town centre, harbour and Bridlington Spa were improved through the DCMS Sea Change programme, with further investment in areas connecting new developments.</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  </a:t>
            </a:r>
            <a:endParaRPr lang="en-GB" dirty="0" smtClean="0"/>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3</a:t>
            </a:fld>
            <a:endParaRPr lang="en-GB"/>
          </a:p>
        </p:txBody>
      </p:sp>
    </p:spTree>
    <p:extLst>
      <p:ext uri="{BB962C8B-B14F-4D97-AF65-F5344CB8AC3E}">
        <p14:creationId xmlns:p14="http://schemas.microsoft.com/office/powerpoint/2010/main" val="1373197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t>The Town Centre Development was the most ambitious and longest term proposal set out in the original Regeneration Strategy. </a:t>
            </a:r>
          </a:p>
          <a:p>
            <a:endParaRPr lang="en-GB" baseline="0" dirty="0" smtClean="0"/>
          </a:p>
          <a:p>
            <a:r>
              <a:rPr lang="en-GB" baseline="0" dirty="0" smtClean="0"/>
              <a:t>Initially a Land Use Strategy was commissioned, which led to the Council taking the decision to promote an Area Action Plan for the scale of change envisaged for the Town Centre. Initially this took the form of Issues and Options, then Preferred Options and subsequently the Submission Document that went through Examination in Public. It was found to be sound, in planning terms, and whilst ambitious, was consider by the Planning Inspector to be deliverable. The Bridlington Area Action Plan was therefore adopted by the east Riding of Yorkshire Council as planning policy in 2013, to enable mixed use town centre developments, linked to the existing town centre and historic harbour, including a new marina and improved facilities for commercial fishing.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4</a:t>
            </a:fld>
            <a:endParaRPr lang="en-GB"/>
          </a:p>
        </p:txBody>
      </p:sp>
    </p:spTree>
    <p:extLst>
      <p:ext uri="{BB962C8B-B14F-4D97-AF65-F5344CB8AC3E}">
        <p14:creationId xmlns:p14="http://schemas.microsoft.com/office/powerpoint/2010/main" val="226044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5</a:t>
            </a:fld>
            <a:endParaRPr lang="en-GB"/>
          </a:p>
        </p:txBody>
      </p:sp>
    </p:spTree>
    <p:extLst>
      <p:ext uri="{BB962C8B-B14F-4D97-AF65-F5344CB8AC3E}">
        <p14:creationId xmlns:p14="http://schemas.microsoft.com/office/powerpoint/2010/main" val="2399340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Investments</a:t>
            </a:r>
            <a:r>
              <a:rPr lang="en-GB" baseline="0" dirty="0" smtClean="0"/>
              <a:t> by other partners – RNLI, RSPB, Yorkshire Wildlife Trust, and of course private investment by local businesses and investors have all helped to achieve the progress to date.</a:t>
            </a:r>
          </a:p>
          <a:p>
            <a:endParaRPr lang="en-GB" baseline="0" dirty="0" smtClean="0"/>
          </a:p>
          <a:p>
            <a:r>
              <a:rPr lang="en-GB" dirty="0" smtClean="0"/>
              <a:t>Smaller projects have been equally as important to win public</a:t>
            </a:r>
            <a:r>
              <a:rPr lang="en-GB" baseline="0" dirty="0" smtClean="0"/>
              <a:t> support while longer term projects are in development. </a:t>
            </a:r>
          </a:p>
          <a:p>
            <a:endParaRPr lang="en-GB" baseline="0" dirty="0" smtClean="0"/>
          </a:p>
          <a:p>
            <a:r>
              <a:rPr lang="en-GB" baseline="0" dirty="0" smtClean="0"/>
              <a:t>The Maritime Trail is self-guided around the heritage of Bridlington’s 700 year old harbour, with the star of social media the “The </a:t>
            </a:r>
            <a:r>
              <a:rPr lang="en-GB" baseline="0" dirty="0" err="1" smtClean="0"/>
              <a:t>Gansey</a:t>
            </a:r>
            <a:r>
              <a:rPr lang="en-GB" baseline="0" dirty="0" smtClean="0"/>
              <a:t> Girl” on the north pier by local sculptor Steve </a:t>
            </a:r>
            <a:r>
              <a:rPr lang="en-GB" baseline="0" dirty="0" err="1" smtClean="0"/>
              <a:t>Carvill</a:t>
            </a:r>
            <a:r>
              <a:rPr lang="en-GB" baseline="0" dirty="0" smtClean="0"/>
              <a:t>. </a:t>
            </a:r>
          </a:p>
          <a:p>
            <a:endParaRPr lang="en-GB" baseline="0" dirty="0" smtClean="0"/>
          </a:p>
          <a:p>
            <a:r>
              <a:rPr lang="en-GB" baseline="0" dirty="0" smtClean="0"/>
              <a:t>Several of these have attracted Coastal Communities Funding, including Yorkshire Wildlife Trust Living Seas Centre at Flamborough Head – delivering marine wildlife stewardship, living seas boat safaris, rock pooling, and a full educational event programme throughout the summer months. </a:t>
            </a:r>
          </a:p>
          <a:p>
            <a:endParaRPr lang="en-GB" baseline="0" dirty="0" smtClean="0"/>
          </a:p>
          <a:p>
            <a:r>
              <a:rPr lang="en-GB" baseline="0" dirty="0" smtClean="0"/>
              <a:t>The Yorkshire Wildlife Trust </a:t>
            </a:r>
            <a:r>
              <a:rPr lang="en-GB" sz="1200" i="0" kern="1200" dirty="0" smtClean="0">
                <a:solidFill>
                  <a:schemeClr val="tx1"/>
                </a:solidFill>
                <a:latin typeface="+mn-lt"/>
                <a:ea typeface="+mn-ea"/>
                <a:cs typeface="+mn-cs"/>
              </a:rPr>
              <a:t>Living Seas Centre has also offered traineeships to those keen to work in the marine environment sector. In the last 12 months, two of these volunteer trainees have gone on to secure paid roles within the charity.</a:t>
            </a:r>
            <a:endParaRPr lang="en-GB" i="0"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6</a:t>
            </a:fld>
            <a:endParaRPr lang="en-GB"/>
          </a:p>
        </p:txBody>
      </p:sp>
    </p:spTree>
    <p:extLst>
      <p:ext uri="{BB962C8B-B14F-4D97-AF65-F5344CB8AC3E}">
        <p14:creationId xmlns:p14="http://schemas.microsoft.com/office/powerpoint/2010/main" val="640251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smtClean="0"/>
              <a:t>Most recently East Riding Leisure Bridlington opened</a:t>
            </a:r>
            <a:r>
              <a:rPr lang="en-GB" baseline="0" dirty="0" smtClean="0"/>
              <a:t> in May 2016, an investment by the East Riding of Yorkshire Council of £25m, including Coastal Communities Fund and Sport England Grants of approx. £2m each. The emphasis of the project is again to provide excellent facilities for residents that visitors can also enjoy, and also aimed at promoting the health and well being of Bridlington’s coastal community. </a:t>
            </a:r>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7</a:t>
            </a:fld>
            <a:endParaRPr lang="en-GB"/>
          </a:p>
        </p:txBody>
      </p:sp>
    </p:spTree>
    <p:extLst>
      <p:ext uri="{BB962C8B-B14F-4D97-AF65-F5344CB8AC3E}">
        <p14:creationId xmlns:p14="http://schemas.microsoft.com/office/powerpoint/2010/main" val="4063941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baseline="0" dirty="0" smtClean="0"/>
              <a:t>The emphasis of the project is again to provide excellent facilities for residents that visitors can also enjoy, and also aimed at promoting the health and well being of Bridlington’s coastal community. </a:t>
            </a:r>
          </a:p>
          <a:p>
            <a:endParaRPr lang="en-GB" baseline="0" dirty="0" smtClean="0"/>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8</a:t>
            </a:fld>
            <a:endParaRPr lang="en-GB"/>
          </a:p>
        </p:txBody>
      </p:sp>
    </p:spTree>
    <p:extLst>
      <p:ext uri="{BB962C8B-B14F-4D97-AF65-F5344CB8AC3E}">
        <p14:creationId xmlns:p14="http://schemas.microsoft.com/office/powerpoint/2010/main" val="1499836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i="1" kern="1200" dirty="0" smtClean="0">
                <a:solidFill>
                  <a:schemeClr val="tx1"/>
                </a:solidFill>
                <a:latin typeface="+mn-lt"/>
                <a:ea typeface="+mn-ea"/>
                <a:cs typeface="+mn-cs"/>
              </a:rPr>
              <a:t>The Great British Coast has enormous economic potential and the government is determined to see it thrive all year round. </a:t>
            </a:r>
            <a:endParaRPr lang="en-GB" sz="1200" kern="1200" dirty="0" smtClean="0">
              <a:solidFill>
                <a:schemeClr val="tx1"/>
              </a:solidFill>
              <a:latin typeface="+mn-lt"/>
              <a:ea typeface="+mn-ea"/>
              <a:cs typeface="+mn-cs"/>
            </a:endParaRPr>
          </a:p>
          <a:p>
            <a:r>
              <a:rPr lang="en-GB" sz="1200" kern="1200" dirty="0" smtClean="0">
                <a:solidFill>
                  <a:schemeClr val="tx1"/>
                </a:solidFill>
                <a:latin typeface="+mn-lt"/>
                <a:ea typeface="+mn-ea"/>
                <a:cs typeface="+mn-cs"/>
              </a:rPr>
              <a:t>That’s why we’ve funded Coastal Community Teams across the country to take control of their own area’s regeneration and drive forward future growth, jobs and prosperity</a:t>
            </a:r>
          </a:p>
          <a:p>
            <a:r>
              <a:rPr lang="en-GB" sz="1200" kern="1200" dirty="0" smtClean="0">
                <a:solidFill>
                  <a:schemeClr val="tx1"/>
                </a:solidFill>
                <a:latin typeface="+mn-lt"/>
                <a:ea typeface="+mn-ea"/>
                <a:cs typeface="+mn-cs"/>
              </a:rPr>
              <a:t>And by 2020 we will have invested over £210million in seaside areas through a dedicated Coastal Communities Fund.</a:t>
            </a:r>
          </a:p>
          <a:p>
            <a:endParaRPr lang="en-GB"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latin typeface="+mn-lt"/>
                <a:ea typeface="+mn-ea"/>
                <a:cs typeface="+mn-cs"/>
              </a:rPr>
              <a:t>These Coastal Communities Teams have brought together local people, councils and businesses – already they have submitted radical economic plans for how they plan to drive forward future growth, jobs and prosperity.</a:t>
            </a:r>
          </a:p>
          <a:p>
            <a:endParaRPr lang="en-GB" dirty="0"/>
          </a:p>
        </p:txBody>
      </p:sp>
      <p:sp>
        <p:nvSpPr>
          <p:cNvPr id="4" name="Slide Number Placeholder 3"/>
          <p:cNvSpPr>
            <a:spLocks noGrp="1"/>
          </p:cNvSpPr>
          <p:nvPr>
            <p:ph type="sldNum" sz="quarter" idx="10"/>
          </p:nvPr>
        </p:nvSpPr>
        <p:spPr/>
        <p:txBody>
          <a:bodyPr/>
          <a:lstStyle/>
          <a:p>
            <a:fld id="{34945E9E-21F5-4999-8B0C-ECCADFB68076}" type="slidenum">
              <a:rPr lang="en-GB" smtClean="0"/>
              <a:pPr/>
              <a:t>9</a:t>
            </a:fld>
            <a:endParaRPr lang="en-GB"/>
          </a:p>
        </p:txBody>
      </p:sp>
    </p:spTree>
    <p:extLst>
      <p:ext uri="{BB962C8B-B14F-4D97-AF65-F5344CB8AC3E}">
        <p14:creationId xmlns:p14="http://schemas.microsoft.com/office/powerpoint/2010/main" val="29784308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pic>
        <p:nvPicPr>
          <p:cNvPr id="12" name="Picture 2" descr="U:\Current Live Work\CSDS18 Corporate Style Guide\Stationery\Powerpoint\Artwork\New-footer-artwork.png"/>
          <p:cNvPicPr>
            <a:picLocks noChangeAspect="1" noChangeArrowheads="1"/>
          </p:cNvPicPr>
          <p:nvPr/>
        </p:nvPicPr>
        <p:blipFill>
          <a:blip r:embed="rId2" cstate="print"/>
          <a:srcRect/>
          <a:stretch>
            <a:fillRect/>
          </a:stretch>
        </p:blipFill>
        <p:spPr bwMode="auto">
          <a:xfrm>
            <a:off x="0" y="6303264"/>
            <a:ext cx="9144000" cy="554736"/>
          </a:xfrm>
          <a:prstGeom prst="rect">
            <a:avLst/>
          </a:prstGeom>
          <a:noFill/>
        </p:spPr>
      </p:pic>
    </p:spTree>
    <p:extLst>
      <p:ext uri="{BB962C8B-B14F-4D97-AF65-F5344CB8AC3E}">
        <p14:creationId xmlns:p14="http://schemas.microsoft.com/office/powerpoint/2010/main" val="3203263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E8052092-408F-49B4-93B1-CDA91B6B2C05}" type="datetimeFigureOut">
              <a:rPr lang="en-GB" smtClean="0"/>
              <a:pPr/>
              <a:t>27/09/2017</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F3DE08C-D870-422A-897D-4AC73D29F76D}" type="slidenum">
              <a:rPr lang="en-GB" smtClean="0"/>
              <a:pPr/>
              <a:t>‹#›</a:t>
            </a:fld>
            <a:endParaRPr lang="en-GB"/>
          </a:p>
        </p:txBody>
      </p:sp>
      <p:pic>
        <p:nvPicPr>
          <p:cNvPr id="7" name="Picture 2" descr="X:\Economic Development\Regeneration and Funding\Generic Partnership Information\Coastal Communities\Coastal Community Teams\GBC Logo Pack\GBC-Small.gif"/>
          <p:cNvPicPr>
            <a:picLocks noChangeAspect="1" noChangeArrowheads="1"/>
          </p:cNvPicPr>
          <p:nvPr userDrawn="1"/>
        </p:nvPicPr>
        <p:blipFill>
          <a:blip r:embed="rId2" cstate="print"/>
          <a:srcRect/>
          <a:stretch>
            <a:fillRect/>
          </a:stretch>
        </p:blipFill>
        <p:spPr bwMode="auto">
          <a:xfrm>
            <a:off x="179512" y="188640"/>
            <a:ext cx="815160" cy="576064"/>
          </a:xfrm>
          <a:prstGeom prst="rect">
            <a:avLst/>
          </a:prstGeom>
          <a:noFill/>
        </p:spPr>
      </p:pic>
      <p:pic>
        <p:nvPicPr>
          <p:cNvPr id="8" name="Picture 6" descr="Great Bridlington Logo - Full Circle.jpg"/>
          <p:cNvPicPr>
            <a:picLocks noChangeAspect="1"/>
          </p:cNvPicPr>
          <p:nvPr userDrawn="1"/>
        </p:nvPicPr>
        <p:blipFill>
          <a:blip r:embed="rId3" cstate="print"/>
          <a:srcRect/>
          <a:stretch>
            <a:fillRect/>
          </a:stretch>
        </p:blipFill>
        <p:spPr bwMode="auto">
          <a:xfrm>
            <a:off x="8311496" y="188640"/>
            <a:ext cx="615432" cy="576064"/>
          </a:xfrm>
          <a:prstGeom prst="rect">
            <a:avLst/>
          </a:prstGeom>
          <a:noFill/>
          <a:ln w="9525">
            <a:noFill/>
            <a:miter lim="800000"/>
            <a:headEnd/>
            <a:tailEnd/>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2" descr="U:\Current Live Work\CSDS18 Corporate Style Guide\Stationery\Powerpoint\Artwork\New-footer-artwork.png"/>
          <p:cNvPicPr>
            <a:picLocks noChangeAspect="1" noChangeArrowheads="1"/>
          </p:cNvPicPr>
          <p:nvPr/>
        </p:nvPicPr>
        <p:blipFill>
          <a:blip r:embed="rId4" cstate="print"/>
          <a:srcRect/>
          <a:stretch>
            <a:fillRect/>
          </a:stretch>
        </p:blipFill>
        <p:spPr bwMode="auto">
          <a:xfrm>
            <a:off x="0" y="6303264"/>
            <a:ext cx="9144000" cy="554736"/>
          </a:xfrm>
          <a:prstGeom prst="rect">
            <a:avLst/>
          </a:prstGeom>
          <a:noFill/>
        </p:spPr>
      </p:pic>
    </p:spTree>
    <p:extLst>
      <p:ext uri="{BB962C8B-B14F-4D97-AF65-F5344CB8AC3E}">
        <p14:creationId xmlns:p14="http://schemas.microsoft.com/office/powerpoint/2010/main" val="4064504246"/>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31.jpe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gif"/><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1"/>
            <a:ext cx="7772400" cy="1512167"/>
          </a:xfrm>
        </p:spPr>
        <p:txBody>
          <a:bodyPr/>
          <a:lstStyle/>
          <a:p>
            <a:r>
              <a:rPr lang="en-GB" dirty="0" smtClean="0"/>
              <a:t>“Making Links”</a:t>
            </a:r>
            <a:br>
              <a:rPr lang="en-GB" dirty="0" smtClean="0"/>
            </a:br>
            <a:r>
              <a:rPr lang="en-GB" sz="3600" dirty="0" smtClean="0"/>
              <a:t>Bridlington Coastal Community Team </a:t>
            </a:r>
            <a:endParaRPr lang="en-GB" sz="3600" dirty="0"/>
          </a:p>
        </p:txBody>
      </p:sp>
      <p:sp>
        <p:nvSpPr>
          <p:cNvPr id="3" name="Subtitle 2"/>
          <p:cNvSpPr>
            <a:spLocks noGrp="1"/>
          </p:cNvSpPr>
          <p:nvPr>
            <p:ph type="subTitle" idx="1"/>
          </p:nvPr>
        </p:nvSpPr>
        <p:spPr>
          <a:xfrm>
            <a:off x="1371600" y="4365104"/>
            <a:ext cx="6400800" cy="1273696"/>
          </a:xfrm>
        </p:spPr>
        <p:txBody>
          <a:bodyPr/>
          <a:lstStyle/>
          <a:p>
            <a:r>
              <a:rPr lang="en-GB" dirty="0" smtClean="0">
                <a:solidFill>
                  <a:schemeClr val="tx1"/>
                </a:solidFill>
              </a:rPr>
              <a:t>Liz Philpot </a:t>
            </a:r>
          </a:p>
          <a:p>
            <a:r>
              <a:rPr lang="en-GB" dirty="0" smtClean="0">
                <a:solidFill>
                  <a:schemeClr val="tx1"/>
                </a:solidFill>
              </a:rPr>
              <a:t>21</a:t>
            </a:r>
            <a:r>
              <a:rPr lang="en-GB" baseline="30000" dirty="0" smtClean="0">
                <a:solidFill>
                  <a:schemeClr val="tx1"/>
                </a:solidFill>
              </a:rPr>
              <a:t>st</a:t>
            </a:r>
            <a:r>
              <a:rPr lang="en-GB" dirty="0" smtClean="0">
                <a:solidFill>
                  <a:schemeClr val="tx1"/>
                </a:solidFill>
              </a:rPr>
              <a:t> April 2017 </a:t>
            </a:r>
            <a:endParaRPr lang="en-GB" dirty="0">
              <a:solidFill>
                <a:schemeClr val="tx1"/>
              </a:solidFill>
            </a:endParaRPr>
          </a:p>
        </p:txBody>
      </p:sp>
      <p:pic>
        <p:nvPicPr>
          <p:cNvPr id="4" name="Picture 2" descr="Y:\Marketing\corporate_logos\ERYC_200dpi_jpe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04664"/>
            <a:ext cx="3067050" cy="5313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reat Bridlington Logo - Full Circle.jpg"/>
          <p:cNvPicPr>
            <a:picLocks noChangeAspect="1"/>
          </p:cNvPicPr>
          <p:nvPr/>
        </p:nvPicPr>
        <p:blipFill>
          <a:blip r:embed="rId4" cstate="print"/>
          <a:srcRect/>
          <a:stretch>
            <a:fillRect/>
          </a:stretch>
        </p:blipFill>
        <p:spPr bwMode="auto">
          <a:xfrm>
            <a:off x="5724128" y="2564904"/>
            <a:ext cx="2432473" cy="2276872"/>
          </a:xfrm>
          <a:prstGeom prst="rect">
            <a:avLst/>
          </a:prstGeom>
          <a:noFill/>
          <a:ln w="9525">
            <a:noFill/>
            <a:miter lim="800000"/>
            <a:headEnd/>
            <a:tailEnd/>
          </a:ln>
        </p:spPr>
      </p:pic>
      <p:pic>
        <p:nvPicPr>
          <p:cNvPr id="1026" name="Picture 2" descr="X:\Economic Development\Regeneration and Funding\Generic Partnership Information\Coastal Communities\Coastal Community Teams\GBC Logo Pack\GBC-Small.gif"/>
          <p:cNvPicPr>
            <a:picLocks noChangeAspect="1" noChangeArrowheads="1"/>
          </p:cNvPicPr>
          <p:nvPr/>
        </p:nvPicPr>
        <p:blipFill>
          <a:blip r:embed="rId5" cstate="print"/>
          <a:srcRect/>
          <a:stretch>
            <a:fillRect/>
          </a:stretch>
        </p:blipFill>
        <p:spPr bwMode="auto">
          <a:xfrm>
            <a:off x="323528" y="2564904"/>
            <a:ext cx="3464430" cy="2448272"/>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pic>
        <p:nvPicPr>
          <p:cNvPr id="21" name="Picture 20"/>
          <p:cNvPicPr>
            <a:picLocks noChangeAspect="1"/>
          </p:cNvPicPr>
          <p:nvPr/>
        </p:nvPicPr>
        <p:blipFill rotWithShape="1">
          <a:blip r:embed="rId3" cstate="print">
            <a:extLst>
              <a:ext uri="{28A0092B-C50C-407E-A947-70E740481C1C}">
                <a14:useLocalDpi xmlns:a14="http://schemas.microsoft.com/office/drawing/2010/main" val="0"/>
              </a:ext>
            </a:extLst>
          </a:blip>
          <a:srcRect l="10309" t="9251" r="8986" b="8986"/>
          <a:stretch/>
        </p:blipFill>
        <p:spPr>
          <a:xfrm>
            <a:off x="5220072" y="1700808"/>
            <a:ext cx="3198412" cy="3240360"/>
          </a:xfrm>
          <a:prstGeom prst="rect">
            <a:avLst/>
          </a:prstGeom>
        </p:spPr>
      </p:pic>
      <p:pic>
        <p:nvPicPr>
          <p:cNvPr id="5126" name="Picture 6"/>
          <p:cNvPicPr>
            <a:picLocks noChangeAspect="1" noChangeArrowheads="1"/>
          </p:cNvPicPr>
          <p:nvPr/>
        </p:nvPicPr>
        <p:blipFill>
          <a:blip r:embed="rId4" cstate="print"/>
          <a:srcRect/>
          <a:stretch>
            <a:fillRect/>
          </a:stretch>
        </p:blipFill>
        <p:spPr bwMode="auto">
          <a:xfrm rot="21243874">
            <a:off x="980052" y="1462054"/>
            <a:ext cx="3007844" cy="411056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4365104"/>
            <a:ext cx="2998771" cy="1792234"/>
          </a:xfrm>
          <a:prstGeom prst="rect">
            <a:avLst/>
          </a:prstGeom>
        </p:spPr>
      </p:pic>
      <p:pic>
        <p:nvPicPr>
          <p:cNvPr id="16" name="Picture 15" descr="X:\Economic Development\Economic Development Management\Local Enterprise Partnerships (REVIEW)\YNYER LEP\YNYER LEP Coastal Growth\P&amp;D Proofs\Photos\RSPB Seabird Centre.jpg"/>
          <p:cNvPicPr/>
          <p:nvPr/>
        </p:nvPicPr>
        <p:blipFill>
          <a:blip r:embed="rId4" cstate="print"/>
          <a:srcRect/>
          <a:stretch>
            <a:fillRect/>
          </a:stretch>
        </p:blipFill>
        <p:spPr bwMode="auto">
          <a:xfrm>
            <a:off x="4644008" y="3429000"/>
            <a:ext cx="4248472" cy="2664296"/>
          </a:xfrm>
          <a:prstGeom prst="rect">
            <a:avLst/>
          </a:prstGeom>
          <a:noFill/>
          <a:ln w="9525">
            <a:noFill/>
            <a:miter lim="800000"/>
            <a:headEnd/>
            <a:tailEnd/>
          </a:ln>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7544" y="980728"/>
            <a:ext cx="5034628" cy="3312368"/>
          </a:xfrm>
          <a:prstGeom prst="rect">
            <a:avLst/>
          </a:prstGeom>
        </p:spPr>
      </p:pic>
      <p:sp>
        <p:nvSpPr>
          <p:cNvPr id="20" name="TextBox 19"/>
          <p:cNvSpPr txBox="1"/>
          <p:nvPr/>
        </p:nvSpPr>
        <p:spPr>
          <a:xfrm>
            <a:off x="6960004" y="3429000"/>
            <a:ext cx="2183996" cy="369332"/>
          </a:xfrm>
          <a:prstGeom prst="rect">
            <a:avLst/>
          </a:prstGeom>
          <a:noFill/>
        </p:spPr>
        <p:txBody>
          <a:bodyPr wrap="none" rtlCol="0">
            <a:spAutoFit/>
          </a:bodyPr>
          <a:lstStyle/>
          <a:p>
            <a:r>
              <a:rPr lang="en-GB" b="1" dirty="0" smtClean="0"/>
              <a:t>RSPB </a:t>
            </a:r>
            <a:r>
              <a:rPr lang="en-GB" b="1" dirty="0" err="1" smtClean="0"/>
              <a:t>Bempton</a:t>
            </a:r>
            <a:r>
              <a:rPr lang="en-GB" b="1" dirty="0" smtClean="0"/>
              <a:t> Cliffs </a:t>
            </a:r>
            <a:endParaRPr lang="en-GB" b="1" dirty="0"/>
          </a:p>
        </p:txBody>
      </p:sp>
      <p:pic>
        <p:nvPicPr>
          <p:cNvPr id="40962" name="Picture 1" descr="T:\Branding\Non-lottery\coastal communities artwork\ccflogo.jpg"/>
          <p:cNvPicPr>
            <a:picLocks noChangeAspect="1" noChangeArrowheads="1"/>
          </p:cNvPicPr>
          <p:nvPr/>
        </p:nvPicPr>
        <p:blipFill>
          <a:blip r:embed="rId6" cstate="print"/>
          <a:srcRect/>
          <a:stretch>
            <a:fillRect/>
          </a:stretch>
        </p:blipFill>
        <p:spPr bwMode="auto">
          <a:xfrm>
            <a:off x="5868144" y="1340768"/>
            <a:ext cx="2590800" cy="169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268760"/>
            <a:ext cx="7056784" cy="2246769"/>
          </a:xfrm>
          <a:prstGeom prst="rect">
            <a:avLst/>
          </a:prstGeom>
          <a:noFill/>
        </p:spPr>
        <p:txBody>
          <a:bodyPr wrap="square" rtlCol="0">
            <a:spAutoFit/>
          </a:bodyPr>
          <a:lstStyle/>
          <a:p>
            <a:r>
              <a:rPr lang="en-GB" sz="2800" b="1" dirty="0" smtClean="0"/>
              <a:t>Careers Information Advice &amp; Guidance</a:t>
            </a:r>
          </a:p>
          <a:p>
            <a:endParaRPr lang="en-GB" sz="2800" b="1" dirty="0" smtClean="0"/>
          </a:p>
          <a:p>
            <a:endParaRPr lang="en-GB" sz="2800" b="1" dirty="0" smtClean="0"/>
          </a:p>
          <a:p>
            <a:r>
              <a:rPr lang="en-GB" sz="2800" b="1" dirty="0" smtClean="0"/>
              <a:t/>
            </a:r>
            <a:br>
              <a:rPr lang="en-GB" sz="2800" b="1" dirty="0" smtClean="0"/>
            </a:br>
            <a:endParaRPr lang="en-GB" sz="2800" dirty="0"/>
          </a:p>
        </p:txBody>
      </p:sp>
      <p:pic>
        <p:nvPicPr>
          <p:cNvPr id="2050" name="Picture 2" descr="X:\Economic Development\Regeneration and Funding\Bridlington\Bridlington Renaissance Partnership\Coastal Community Team\Headlands Career Portal Project\Headlands Students - IAG Survey 1.jpg"/>
          <p:cNvPicPr>
            <a:picLocks noChangeAspect="1" noChangeArrowheads="1"/>
          </p:cNvPicPr>
          <p:nvPr/>
        </p:nvPicPr>
        <p:blipFill>
          <a:blip r:embed="rId3" cstate="print"/>
          <a:srcRect/>
          <a:stretch>
            <a:fillRect/>
          </a:stretch>
        </p:blipFill>
        <p:spPr bwMode="auto">
          <a:xfrm>
            <a:off x="2483768" y="1916832"/>
            <a:ext cx="6120680" cy="3978179"/>
          </a:xfrm>
          <a:prstGeom prst="rect">
            <a:avLst/>
          </a:prstGeom>
          <a:noFill/>
        </p:spPr>
      </p:pic>
      <p:sp>
        <p:nvSpPr>
          <p:cNvPr id="13" name="TextBox 12"/>
          <p:cNvSpPr txBox="1"/>
          <p:nvPr/>
        </p:nvSpPr>
        <p:spPr>
          <a:xfrm>
            <a:off x="251521" y="2708920"/>
            <a:ext cx="2160239" cy="2585323"/>
          </a:xfrm>
          <a:prstGeom prst="rect">
            <a:avLst/>
          </a:prstGeom>
          <a:noFill/>
        </p:spPr>
        <p:txBody>
          <a:bodyPr wrap="square" rtlCol="0">
            <a:spAutoFit/>
          </a:bodyPr>
          <a:lstStyle/>
          <a:p>
            <a:r>
              <a:rPr lang="en-GB" b="1" dirty="0" smtClean="0"/>
              <a:t>Suggestions : </a:t>
            </a:r>
          </a:p>
          <a:p>
            <a:endParaRPr lang="en-GB" b="1" dirty="0" smtClean="0"/>
          </a:p>
          <a:p>
            <a:pPr>
              <a:buFont typeface="Arial" pitchFamily="34" charset="0"/>
              <a:buChar char="•"/>
            </a:pPr>
            <a:r>
              <a:rPr lang="en-GB" b="1" dirty="0" smtClean="0"/>
              <a:t> Careers days to see prospective jobs and progression routes</a:t>
            </a:r>
          </a:p>
          <a:p>
            <a:pPr>
              <a:buFont typeface="Arial" pitchFamily="34" charset="0"/>
              <a:buChar char="•"/>
            </a:pPr>
            <a:endParaRPr lang="en-GB" b="1" dirty="0" smtClean="0"/>
          </a:p>
          <a:p>
            <a:pPr>
              <a:buFont typeface="Arial" pitchFamily="34" charset="0"/>
              <a:buChar char="•"/>
            </a:pPr>
            <a:r>
              <a:rPr lang="en-GB" b="1" dirty="0" smtClean="0"/>
              <a:t> 84% wanted interactive notice boards </a:t>
            </a:r>
            <a:endParaRPr lang="en-GB"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268760"/>
            <a:ext cx="7056784" cy="2246769"/>
          </a:xfrm>
          <a:prstGeom prst="rect">
            <a:avLst/>
          </a:prstGeom>
          <a:noFill/>
        </p:spPr>
        <p:txBody>
          <a:bodyPr wrap="square" rtlCol="0">
            <a:spAutoFit/>
          </a:bodyPr>
          <a:lstStyle/>
          <a:p>
            <a:r>
              <a:rPr lang="en-GB" sz="2800" b="1" dirty="0" smtClean="0"/>
              <a:t>Careers Information Advice &amp; Guidance</a:t>
            </a:r>
          </a:p>
          <a:p>
            <a:endParaRPr lang="en-GB" sz="2800" b="1" dirty="0" smtClean="0"/>
          </a:p>
          <a:p>
            <a:endParaRPr lang="en-GB" sz="2800" b="1" dirty="0" smtClean="0"/>
          </a:p>
          <a:p>
            <a:r>
              <a:rPr lang="en-GB" sz="2800" b="1" dirty="0" smtClean="0"/>
              <a:t/>
            </a:r>
            <a:br>
              <a:rPr lang="en-GB" sz="2800" b="1" dirty="0" smtClean="0"/>
            </a:br>
            <a:endParaRPr lang="en-GB" sz="2800" dirty="0"/>
          </a:p>
        </p:txBody>
      </p:sp>
      <p:pic>
        <p:nvPicPr>
          <p:cNvPr id="12" name="Picture 11" descr="X:\Economic Development\Regeneration and Funding\Generic Partnership Information\Coastal Communities\Coastal Community Teams\Bridlington\Careers Portal Launch Photo.JPG"/>
          <p:cNvPicPr/>
          <p:nvPr/>
        </p:nvPicPr>
        <p:blipFill>
          <a:blip r:embed="rId3" cstate="print"/>
          <a:srcRect/>
          <a:stretch>
            <a:fillRect/>
          </a:stretch>
        </p:blipFill>
        <p:spPr bwMode="auto">
          <a:xfrm>
            <a:off x="1115616" y="1844824"/>
            <a:ext cx="6768752" cy="42484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268760"/>
            <a:ext cx="7056784" cy="2246769"/>
          </a:xfrm>
          <a:prstGeom prst="rect">
            <a:avLst/>
          </a:prstGeom>
          <a:noFill/>
        </p:spPr>
        <p:txBody>
          <a:bodyPr wrap="square" rtlCol="0">
            <a:spAutoFit/>
          </a:bodyPr>
          <a:lstStyle/>
          <a:p>
            <a:r>
              <a:rPr lang="en-GB" sz="2800" b="1" dirty="0" smtClean="0"/>
              <a:t>Careers Visits </a:t>
            </a:r>
          </a:p>
          <a:p>
            <a:endParaRPr lang="en-GB" sz="2800" b="1" dirty="0" smtClean="0"/>
          </a:p>
          <a:p>
            <a:endParaRPr lang="en-GB" sz="2800" b="1" dirty="0" smtClean="0"/>
          </a:p>
          <a:p>
            <a:r>
              <a:rPr lang="en-GB" sz="2800" b="1" dirty="0" smtClean="0"/>
              <a:t/>
            </a:r>
            <a:br>
              <a:rPr lang="en-GB" sz="2800" b="1" dirty="0" smtClean="0"/>
            </a:br>
            <a:endParaRPr lang="en-GB" sz="2800" dirty="0"/>
          </a:p>
        </p:txBody>
      </p:sp>
      <p:pic>
        <p:nvPicPr>
          <p:cNvPr id="4098" name="Picture 2" descr="X:\Economic Development\Regeneration and Funding\Generic Partnership Information\Coastal Communities\Coastal Community Teams\Bridlington\KCOM Your Future Event Pics\IMG_3265.JPG"/>
          <p:cNvPicPr>
            <a:picLocks noChangeAspect="1" noChangeArrowheads="1"/>
          </p:cNvPicPr>
          <p:nvPr/>
        </p:nvPicPr>
        <p:blipFill>
          <a:blip r:embed="rId3" cstate="print"/>
          <a:srcRect/>
          <a:stretch>
            <a:fillRect/>
          </a:stretch>
        </p:blipFill>
        <p:spPr bwMode="auto">
          <a:xfrm>
            <a:off x="323528" y="2204864"/>
            <a:ext cx="4424040" cy="3318030"/>
          </a:xfrm>
          <a:prstGeom prst="rect">
            <a:avLst/>
          </a:prstGeom>
          <a:noFill/>
        </p:spPr>
      </p:pic>
      <p:pic>
        <p:nvPicPr>
          <p:cNvPr id="4100" name="Picture 4" descr="X:\Economic Development\Regeneration and Funding\Generic Partnership Information\Coastal Communities\Coastal Community Teams\Bridlington\Bev Digital Engineering Event\IMG_3547.JPG"/>
          <p:cNvPicPr>
            <a:picLocks noChangeAspect="1" noChangeArrowheads="1"/>
          </p:cNvPicPr>
          <p:nvPr/>
        </p:nvPicPr>
        <p:blipFill>
          <a:blip r:embed="rId4" cstate="print"/>
          <a:srcRect/>
          <a:stretch>
            <a:fillRect/>
          </a:stretch>
        </p:blipFill>
        <p:spPr bwMode="auto">
          <a:xfrm>
            <a:off x="4860032" y="2924944"/>
            <a:ext cx="2480928" cy="3307904"/>
          </a:xfrm>
          <a:prstGeom prst="rect">
            <a:avLst/>
          </a:prstGeom>
          <a:noFill/>
        </p:spPr>
      </p:pic>
      <p:pic>
        <p:nvPicPr>
          <p:cNvPr id="20" name="Picture 3" descr="X:\Economic Development\Regeneration and Funding\Generic Partnership Information\Coastal Communities\Coastal Community Teams\Bridlington\KCOM Your Future Event Pics\IMG_3273.JPG"/>
          <p:cNvPicPr>
            <a:picLocks noChangeAspect="1" noChangeArrowheads="1"/>
          </p:cNvPicPr>
          <p:nvPr/>
        </p:nvPicPr>
        <p:blipFill>
          <a:blip r:embed="rId5" cstate="print"/>
          <a:srcRect/>
          <a:stretch>
            <a:fillRect/>
          </a:stretch>
        </p:blipFill>
        <p:spPr bwMode="auto">
          <a:xfrm>
            <a:off x="6372200" y="1052736"/>
            <a:ext cx="2389647" cy="3010579"/>
          </a:xfrm>
          <a:prstGeom prst="rect">
            <a:avLst/>
          </a:prstGeom>
          <a:noFill/>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268760"/>
            <a:ext cx="7056784" cy="954107"/>
          </a:xfrm>
          <a:prstGeom prst="rect">
            <a:avLst/>
          </a:prstGeom>
          <a:noFill/>
        </p:spPr>
        <p:txBody>
          <a:bodyPr wrap="square" rtlCol="0">
            <a:spAutoFit/>
          </a:bodyPr>
          <a:lstStyle/>
          <a:p>
            <a:r>
              <a:rPr lang="en-GB" sz="2800" b="1" dirty="0" smtClean="0"/>
              <a:t>Customer Care for the Visitor Economy</a:t>
            </a:r>
            <a:br>
              <a:rPr lang="en-GB" sz="2800" b="1" dirty="0" smtClean="0"/>
            </a:br>
            <a:endParaRPr lang="en-GB" sz="2800" dirty="0"/>
          </a:p>
        </p:txBody>
      </p:sp>
      <p:pic>
        <p:nvPicPr>
          <p:cNvPr id="3074" name="Picture 2"/>
          <p:cNvPicPr>
            <a:picLocks noChangeAspect="1" noChangeArrowheads="1"/>
          </p:cNvPicPr>
          <p:nvPr/>
        </p:nvPicPr>
        <p:blipFill>
          <a:blip r:embed="rId3" cstate="print"/>
          <a:srcRect/>
          <a:stretch>
            <a:fillRect/>
          </a:stretch>
        </p:blipFill>
        <p:spPr bwMode="auto">
          <a:xfrm>
            <a:off x="827584" y="1700808"/>
            <a:ext cx="3162787" cy="4464496"/>
          </a:xfrm>
          <a:prstGeom prst="rect">
            <a:avLst/>
          </a:prstGeom>
          <a:noFill/>
          <a:ln w="9525">
            <a:noFill/>
            <a:miter lim="800000"/>
            <a:headEnd/>
            <a:tailEnd/>
          </a:ln>
        </p:spPr>
      </p:pic>
      <p:sp>
        <p:nvSpPr>
          <p:cNvPr id="13" name="TextBox 12"/>
          <p:cNvSpPr txBox="1"/>
          <p:nvPr/>
        </p:nvSpPr>
        <p:spPr>
          <a:xfrm>
            <a:off x="4860032" y="2060848"/>
            <a:ext cx="3332644" cy="2585323"/>
          </a:xfrm>
          <a:prstGeom prst="rect">
            <a:avLst/>
          </a:prstGeom>
          <a:noFill/>
        </p:spPr>
        <p:txBody>
          <a:bodyPr wrap="none" rtlCol="0">
            <a:spAutoFit/>
          </a:bodyPr>
          <a:lstStyle/>
          <a:p>
            <a:r>
              <a:rPr lang="en-GB" b="1" dirty="0" smtClean="0"/>
              <a:t>Working with local partners : </a:t>
            </a:r>
          </a:p>
          <a:p>
            <a:pPr>
              <a:buFont typeface="Arial" pitchFamily="34" charset="0"/>
              <a:buChar char="•"/>
            </a:pPr>
            <a:r>
              <a:rPr lang="en-GB" b="1" dirty="0" smtClean="0"/>
              <a:t> Bridlington Tourism Association</a:t>
            </a:r>
          </a:p>
          <a:p>
            <a:pPr>
              <a:buFont typeface="Arial" pitchFamily="34" charset="0"/>
              <a:buChar char="•"/>
            </a:pPr>
            <a:r>
              <a:rPr lang="en-GB" b="1" dirty="0" smtClean="0"/>
              <a:t> Yorkshire Wildlife Trust </a:t>
            </a:r>
          </a:p>
          <a:p>
            <a:pPr>
              <a:buFont typeface="Arial" pitchFamily="34" charset="0"/>
              <a:buChar char="•"/>
            </a:pPr>
            <a:r>
              <a:rPr lang="en-GB" b="1" dirty="0" smtClean="0"/>
              <a:t> RSPB </a:t>
            </a:r>
          </a:p>
          <a:p>
            <a:pPr>
              <a:buFont typeface="Arial" pitchFamily="34" charset="0"/>
              <a:buChar char="•"/>
            </a:pPr>
            <a:r>
              <a:rPr lang="en-GB" b="1" dirty="0" smtClean="0"/>
              <a:t> Local businesses</a:t>
            </a:r>
          </a:p>
          <a:p>
            <a:pPr>
              <a:buFont typeface="Arial" pitchFamily="34" charset="0"/>
              <a:buChar char="•"/>
            </a:pPr>
            <a:r>
              <a:rPr lang="en-GB" b="1" dirty="0" smtClean="0"/>
              <a:t> Local students </a:t>
            </a:r>
          </a:p>
          <a:p>
            <a:pPr>
              <a:buFont typeface="Arial" pitchFamily="34" charset="0"/>
              <a:buChar char="•"/>
            </a:pPr>
            <a:endParaRPr lang="en-GB" dirty="0" smtClean="0"/>
          </a:p>
          <a:p>
            <a:endParaRPr lang="en-GB" dirty="0" smtClean="0"/>
          </a:p>
          <a:p>
            <a:endParaRPr lang="en-GB" dirty="0"/>
          </a:p>
        </p:txBody>
      </p:sp>
      <p:pic>
        <p:nvPicPr>
          <p:cNvPr id="14" name="Picture 6" descr="Great Bridlington Logo - Full Circle.jpg"/>
          <p:cNvPicPr>
            <a:picLocks noChangeAspect="1"/>
          </p:cNvPicPr>
          <p:nvPr/>
        </p:nvPicPr>
        <p:blipFill>
          <a:blip r:embed="rId4" cstate="print"/>
          <a:srcRect/>
          <a:stretch>
            <a:fillRect/>
          </a:stretch>
        </p:blipFill>
        <p:spPr bwMode="auto">
          <a:xfrm>
            <a:off x="5364088" y="3789040"/>
            <a:ext cx="2432473" cy="227687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268760"/>
            <a:ext cx="7056784" cy="954107"/>
          </a:xfrm>
          <a:prstGeom prst="rect">
            <a:avLst/>
          </a:prstGeom>
          <a:noFill/>
        </p:spPr>
        <p:txBody>
          <a:bodyPr wrap="square" rtlCol="0">
            <a:spAutoFit/>
          </a:bodyPr>
          <a:lstStyle/>
          <a:p>
            <a:r>
              <a:rPr lang="en-GB" sz="2800" b="1" dirty="0" smtClean="0"/>
              <a:t>Customer Care for the Visitor Economy</a:t>
            </a:r>
            <a:br>
              <a:rPr lang="en-GB" sz="2800" b="1" dirty="0" smtClean="0"/>
            </a:br>
            <a:endParaRPr lang="en-GB" sz="2800" dirty="0"/>
          </a:p>
        </p:txBody>
      </p:sp>
      <p:pic>
        <p:nvPicPr>
          <p:cNvPr id="5124" name="Picture 4" descr="X:\Economic Development\Regeneration and Funding\Bridlington\Tourism\Ambassadors\Launch Photos\DSC_0236.JPG"/>
          <p:cNvPicPr>
            <a:picLocks noChangeAspect="1" noChangeArrowheads="1"/>
          </p:cNvPicPr>
          <p:nvPr/>
        </p:nvPicPr>
        <p:blipFill>
          <a:blip r:embed="rId3" cstate="print"/>
          <a:srcRect/>
          <a:stretch>
            <a:fillRect/>
          </a:stretch>
        </p:blipFill>
        <p:spPr bwMode="auto">
          <a:xfrm>
            <a:off x="1403648" y="1916832"/>
            <a:ext cx="6203032" cy="4135355"/>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124744"/>
            <a:ext cx="7056784" cy="523220"/>
          </a:xfrm>
          <a:prstGeom prst="rect">
            <a:avLst/>
          </a:prstGeom>
          <a:noFill/>
        </p:spPr>
        <p:txBody>
          <a:bodyPr wrap="square" rtlCol="0">
            <a:spAutoFit/>
          </a:bodyPr>
          <a:lstStyle/>
          <a:p>
            <a:r>
              <a:rPr lang="en-GB" sz="2800" b="1" dirty="0" smtClean="0"/>
              <a:t>Working with our Local Enterprise Partnership </a:t>
            </a:r>
            <a:endParaRPr lang="en-GB" sz="2800" b="1" dirty="0"/>
          </a:p>
        </p:txBody>
      </p:sp>
      <p:pic>
        <p:nvPicPr>
          <p:cNvPr id="14" name="Picture 13"/>
          <p:cNvPicPr/>
          <p:nvPr/>
        </p:nvPicPr>
        <p:blipFill>
          <a:blip r:embed="rId3" cstate="print"/>
          <a:srcRect/>
          <a:stretch>
            <a:fillRect/>
          </a:stretch>
        </p:blipFill>
        <p:spPr bwMode="auto">
          <a:xfrm>
            <a:off x="395536" y="1772816"/>
            <a:ext cx="4392488" cy="3168352"/>
          </a:xfrm>
          <a:prstGeom prst="rect">
            <a:avLst/>
          </a:prstGeom>
          <a:noFill/>
          <a:ln w="9525">
            <a:noFill/>
            <a:miter lim="800000"/>
            <a:headEnd/>
            <a:tailEnd/>
          </a:ln>
        </p:spPr>
      </p:pic>
      <p:pic>
        <p:nvPicPr>
          <p:cNvPr id="20" name="Picture 19"/>
          <p:cNvPicPr/>
          <p:nvPr/>
        </p:nvPicPr>
        <p:blipFill>
          <a:blip r:embed="rId4" cstate="print"/>
          <a:srcRect/>
          <a:stretch>
            <a:fillRect/>
          </a:stretch>
        </p:blipFill>
        <p:spPr bwMode="auto">
          <a:xfrm>
            <a:off x="4211960" y="2996952"/>
            <a:ext cx="4752528" cy="295084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124744"/>
            <a:ext cx="7056784" cy="523220"/>
          </a:xfrm>
          <a:prstGeom prst="rect">
            <a:avLst/>
          </a:prstGeom>
          <a:noFill/>
        </p:spPr>
        <p:txBody>
          <a:bodyPr wrap="square" rtlCol="0">
            <a:spAutoFit/>
          </a:bodyPr>
          <a:lstStyle/>
          <a:p>
            <a:r>
              <a:rPr lang="en-GB" sz="2800" b="1" dirty="0" smtClean="0"/>
              <a:t>Working with our Local Enterprise Partnership </a:t>
            </a:r>
            <a:endParaRPr lang="en-GB" sz="2800" b="1" dirty="0"/>
          </a:p>
        </p:txBody>
      </p:sp>
      <p:pic>
        <p:nvPicPr>
          <p:cNvPr id="13" name="Picture 2"/>
          <p:cNvPicPr>
            <a:picLocks noChangeAspect="1" noChangeArrowheads="1"/>
          </p:cNvPicPr>
          <p:nvPr/>
        </p:nvPicPr>
        <p:blipFill>
          <a:blip r:embed="rId3" cstate="print"/>
          <a:srcRect/>
          <a:stretch>
            <a:fillRect/>
          </a:stretch>
        </p:blipFill>
        <p:spPr bwMode="auto">
          <a:xfrm>
            <a:off x="2843808" y="1628800"/>
            <a:ext cx="3240360" cy="45422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124744"/>
            <a:ext cx="7056784" cy="523220"/>
          </a:xfrm>
          <a:prstGeom prst="rect">
            <a:avLst/>
          </a:prstGeom>
          <a:noFill/>
        </p:spPr>
        <p:txBody>
          <a:bodyPr wrap="square" rtlCol="0">
            <a:spAutoFit/>
          </a:bodyPr>
          <a:lstStyle/>
          <a:p>
            <a:r>
              <a:rPr lang="en-GB" sz="2800" b="1" dirty="0" smtClean="0"/>
              <a:t>Working with our Local Enterprise Partnership </a:t>
            </a:r>
            <a:endParaRPr lang="en-GB" sz="2800" b="1" dirty="0"/>
          </a:p>
        </p:txBody>
      </p:sp>
      <p:pic>
        <p:nvPicPr>
          <p:cNvPr id="12" name="Picture 4"/>
          <p:cNvPicPr>
            <a:picLocks noChangeAspect="1" noChangeArrowheads="1"/>
          </p:cNvPicPr>
          <p:nvPr/>
        </p:nvPicPr>
        <p:blipFill>
          <a:blip r:embed="rId3" cstate="print"/>
          <a:srcRect/>
          <a:stretch>
            <a:fillRect/>
          </a:stretch>
        </p:blipFill>
        <p:spPr bwMode="auto">
          <a:xfrm>
            <a:off x="1259632" y="1628800"/>
            <a:ext cx="6768752" cy="42950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476672"/>
            <a:ext cx="7772400" cy="1512167"/>
          </a:xfrm>
        </p:spPr>
        <p:txBody>
          <a:bodyPr/>
          <a:lstStyle/>
          <a:p>
            <a:r>
              <a:rPr lang="en-GB" dirty="0" smtClean="0"/>
              <a:t>“Making Links”</a:t>
            </a:r>
            <a:br>
              <a:rPr lang="en-GB" dirty="0" smtClean="0"/>
            </a:br>
            <a:r>
              <a:rPr lang="en-GB" sz="3600" dirty="0" smtClean="0"/>
              <a:t>Bridlington Coastal Community Team </a:t>
            </a:r>
            <a:endParaRPr lang="en-GB" sz="3600" dirty="0"/>
          </a:p>
        </p:txBody>
      </p:sp>
      <p:pic>
        <p:nvPicPr>
          <p:cNvPr id="4" name="Picture 3" descr="X:\Economic Development\Regeneration and Funding\Bridlington\Bridlington Images\Champions Brochure\Aerial Town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80" y="1916832"/>
            <a:ext cx="5731510" cy="3822708"/>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395536" y="1124744"/>
            <a:ext cx="7056784" cy="523220"/>
          </a:xfrm>
          <a:prstGeom prst="rect">
            <a:avLst/>
          </a:prstGeom>
          <a:noFill/>
        </p:spPr>
        <p:txBody>
          <a:bodyPr wrap="square" rtlCol="0">
            <a:spAutoFit/>
          </a:bodyPr>
          <a:lstStyle/>
          <a:p>
            <a:r>
              <a:rPr lang="en-GB" sz="2800" b="1" dirty="0" smtClean="0"/>
              <a:t>Working with our neighbours </a:t>
            </a:r>
            <a:endParaRPr lang="en-GB" sz="2800" b="1" dirty="0"/>
          </a:p>
        </p:txBody>
      </p:sp>
      <p:sp>
        <p:nvSpPr>
          <p:cNvPr id="20" name="Rectangle 19"/>
          <p:cNvSpPr/>
          <p:nvPr/>
        </p:nvSpPr>
        <p:spPr>
          <a:xfrm>
            <a:off x="0" y="2132856"/>
            <a:ext cx="4572000" cy="3231654"/>
          </a:xfrm>
          <a:prstGeom prst="rect">
            <a:avLst/>
          </a:prstGeom>
        </p:spPr>
        <p:txBody>
          <a:bodyPr>
            <a:spAutoFit/>
          </a:bodyPr>
          <a:lstStyle/>
          <a:p>
            <a:pPr marL="342900" indent="-342900">
              <a:spcBef>
                <a:spcPct val="20000"/>
              </a:spcBef>
              <a:buFont typeface="Arial" charset="0"/>
              <a:buChar char="•"/>
            </a:pPr>
            <a:r>
              <a:rPr lang="en-GB" sz="2000" b="1" dirty="0" smtClean="0">
                <a:latin typeface="Gill Sans MT" pitchFamily="34" charset="0"/>
              </a:rPr>
              <a:t>Community Led Local Development </a:t>
            </a:r>
          </a:p>
          <a:p>
            <a:pPr marL="342900" indent="-342900">
              <a:spcBef>
                <a:spcPct val="20000"/>
              </a:spcBef>
              <a:buFont typeface="Arial" charset="0"/>
              <a:buChar char="•"/>
            </a:pPr>
            <a:endParaRPr lang="en-GB" sz="2000" b="1" dirty="0" smtClean="0">
              <a:latin typeface="Gill Sans MT" pitchFamily="34" charset="0"/>
            </a:endParaRPr>
          </a:p>
          <a:p>
            <a:pPr marL="342900" indent="-342900">
              <a:spcBef>
                <a:spcPct val="20000"/>
              </a:spcBef>
              <a:buFont typeface="Arial" charset="0"/>
              <a:buChar char="•"/>
            </a:pPr>
            <a:r>
              <a:rPr lang="en-GB" sz="2000" b="1" dirty="0" smtClean="0">
                <a:latin typeface="Gill Sans MT" pitchFamily="34" charset="0"/>
              </a:rPr>
              <a:t>Function Economic </a:t>
            </a:r>
            <a:r>
              <a:rPr lang="en-GB" sz="2000" b="1" dirty="0" err="1" smtClean="0">
                <a:latin typeface="Gill Sans MT" pitchFamily="34" charset="0"/>
              </a:rPr>
              <a:t>Geograpahy</a:t>
            </a:r>
            <a:endParaRPr lang="en-GB" sz="2000" b="1" dirty="0" smtClean="0">
              <a:latin typeface="Gill Sans MT" pitchFamily="34" charset="0"/>
            </a:endParaRPr>
          </a:p>
          <a:p>
            <a:pPr marL="342900" indent="-342900">
              <a:spcBef>
                <a:spcPct val="20000"/>
              </a:spcBef>
              <a:buFont typeface="Arial" charset="0"/>
              <a:buChar char="•"/>
            </a:pPr>
            <a:endParaRPr lang="en-GB" sz="2000" b="1" dirty="0" smtClean="0">
              <a:latin typeface="Gill Sans MT" pitchFamily="34" charset="0"/>
            </a:endParaRPr>
          </a:p>
          <a:p>
            <a:pPr marL="342900" indent="-342900">
              <a:spcBef>
                <a:spcPct val="20000"/>
              </a:spcBef>
              <a:buFont typeface="Arial" charset="0"/>
              <a:buChar char="•"/>
            </a:pPr>
            <a:r>
              <a:rPr lang="en-GB" sz="2000" b="1" dirty="0" smtClean="0">
                <a:latin typeface="Gill Sans MT" pitchFamily="34" charset="0"/>
              </a:rPr>
              <a:t>Population &gt;10,000 and &lt; 150,000</a:t>
            </a:r>
          </a:p>
          <a:p>
            <a:pPr marL="342900" indent="-342900">
              <a:spcBef>
                <a:spcPct val="20000"/>
              </a:spcBef>
              <a:buFont typeface="Arial" charset="0"/>
              <a:buChar char="•"/>
            </a:pPr>
            <a:endParaRPr lang="en-GB" sz="2000" b="1" dirty="0" smtClean="0">
              <a:latin typeface="Gill Sans MT" pitchFamily="34" charset="0"/>
            </a:endParaRPr>
          </a:p>
          <a:p>
            <a:pPr marL="342900" indent="-342900">
              <a:spcBef>
                <a:spcPct val="20000"/>
              </a:spcBef>
              <a:buFont typeface="Arial" charset="0"/>
              <a:buChar char="•"/>
            </a:pPr>
            <a:r>
              <a:rPr lang="en-GB" sz="2000" b="1" dirty="0" smtClean="0">
                <a:latin typeface="Gill Sans MT" pitchFamily="34" charset="0"/>
              </a:rPr>
              <a:t>Targeting the 20% most deprived communities </a:t>
            </a:r>
            <a:endParaRPr lang="en-GB" dirty="0"/>
          </a:p>
        </p:txBody>
      </p:sp>
      <p:pic>
        <p:nvPicPr>
          <p:cNvPr id="21" name="Picture 5"/>
          <p:cNvPicPr>
            <a:picLocks noChangeAspect="1" noChangeArrowheads="1"/>
          </p:cNvPicPr>
          <p:nvPr/>
        </p:nvPicPr>
        <p:blipFill>
          <a:blip r:embed="rId3" cstate="print"/>
          <a:srcRect/>
          <a:stretch>
            <a:fillRect/>
          </a:stretch>
        </p:blipFill>
        <p:spPr bwMode="auto">
          <a:xfrm>
            <a:off x="5364088" y="1052736"/>
            <a:ext cx="2736478" cy="734177"/>
          </a:xfrm>
          <a:prstGeom prst="rect">
            <a:avLst/>
          </a:prstGeom>
          <a:noFill/>
          <a:ln w="9525">
            <a:noFill/>
            <a:miter lim="800000"/>
            <a:headEnd/>
            <a:tailEnd/>
          </a:ln>
        </p:spPr>
      </p:pic>
      <p:pic>
        <p:nvPicPr>
          <p:cNvPr id="23" name="image5.jpeg"/>
          <p:cNvPicPr/>
          <p:nvPr/>
        </p:nvPicPr>
        <p:blipFill>
          <a:blip r:embed="rId4" cstate="print"/>
          <a:stretch>
            <a:fillRect/>
          </a:stretch>
        </p:blipFill>
        <p:spPr>
          <a:xfrm>
            <a:off x="5076056" y="1844824"/>
            <a:ext cx="3384376" cy="446449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620688"/>
            <a:ext cx="7772400" cy="1470025"/>
          </a:xfrm>
        </p:spPr>
        <p:txBody>
          <a:bodyPr/>
          <a:lstStyle/>
          <a:p>
            <a:r>
              <a:rPr lang="en-GB" b="1" dirty="0" smtClean="0"/>
              <a:t>Delivering Local Growth</a:t>
            </a:r>
            <a:endParaRPr lang="en-GB" b="1" dirty="0"/>
          </a:p>
        </p:txBody>
      </p:sp>
      <p:graphicFrame>
        <p:nvGraphicFramePr>
          <p:cNvPr id="4" name="Diagram 3"/>
          <p:cNvGraphicFramePr/>
          <p:nvPr/>
        </p:nvGraphicFramePr>
        <p:xfrm>
          <a:off x="827584" y="1484784"/>
          <a:ext cx="7109594" cy="425268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17" descr="C:\Users\lphilpot\AppData\Local\Microsoft\Windows\Temporary Internet Files\Content.IE5\2NT1IOQ1\teamwork-diversity-20471736[1].jpg"/>
          <p:cNvPicPr>
            <a:picLocks noChangeAspect="1" noChangeArrowheads="1"/>
          </p:cNvPicPr>
          <p:nvPr/>
        </p:nvPicPr>
        <p:blipFill>
          <a:blip r:embed="rId8" cstate="print"/>
          <a:srcRect/>
          <a:stretch>
            <a:fillRect/>
          </a:stretch>
        </p:blipFill>
        <p:spPr bwMode="auto">
          <a:xfrm>
            <a:off x="3779912" y="2780928"/>
            <a:ext cx="1548718"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1"/>
            <a:ext cx="7772400" cy="1512167"/>
          </a:xfrm>
        </p:spPr>
        <p:txBody>
          <a:bodyPr/>
          <a:lstStyle/>
          <a:p>
            <a:r>
              <a:rPr lang="en-GB" dirty="0" smtClean="0"/>
              <a:t>“Making Links”</a:t>
            </a:r>
            <a:br>
              <a:rPr lang="en-GB" dirty="0" smtClean="0"/>
            </a:br>
            <a:r>
              <a:rPr lang="en-GB" sz="3600" dirty="0" smtClean="0"/>
              <a:t>Bridlington Coastal Community Team </a:t>
            </a:r>
            <a:endParaRPr lang="en-GB" sz="3600" dirty="0"/>
          </a:p>
        </p:txBody>
      </p:sp>
      <p:pic>
        <p:nvPicPr>
          <p:cNvPr id="4" name="Picture 2" descr="Y:\Marketing\corporate_logos\ERYC_200dpi_jpe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59832" y="404664"/>
            <a:ext cx="3067050" cy="53133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Great Bridlington Logo - Full Circle.jpg"/>
          <p:cNvPicPr>
            <a:picLocks noChangeAspect="1"/>
          </p:cNvPicPr>
          <p:nvPr/>
        </p:nvPicPr>
        <p:blipFill>
          <a:blip r:embed="rId4" cstate="print"/>
          <a:srcRect/>
          <a:stretch>
            <a:fillRect/>
          </a:stretch>
        </p:blipFill>
        <p:spPr bwMode="auto">
          <a:xfrm>
            <a:off x="5004048" y="2996952"/>
            <a:ext cx="2432473" cy="2276872"/>
          </a:xfrm>
          <a:prstGeom prst="rect">
            <a:avLst/>
          </a:prstGeom>
          <a:noFill/>
          <a:ln w="9525">
            <a:noFill/>
            <a:miter lim="800000"/>
            <a:headEnd/>
            <a:tailEnd/>
          </a:ln>
        </p:spPr>
      </p:pic>
      <p:pic>
        <p:nvPicPr>
          <p:cNvPr id="1026" name="Picture 2" descr="X:\Economic Development\Regeneration and Funding\Generic Partnership Information\Coastal Communities\Coastal Community Teams\GBC Logo Pack\GBC-Small.gif"/>
          <p:cNvPicPr>
            <a:picLocks noChangeAspect="1" noChangeArrowheads="1"/>
          </p:cNvPicPr>
          <p:nvPr/>
        </p:nvPicPr>
        <p:blipFill>
          <a:blip r:embed="rId5" cstate="print"/>
          <a:srcRect/>
          <a:stretch>
            <a:fillRect/>
          </a:stretch>
        </p:blipFill>
        <p:spPr bwMode="auto">
          <a:xfrm>
            <a:off x="1187624" y="2924944"/>
            <a:ext cx="3464430" cy="2448272"/>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dirty="0" smtClean="0"/>
              <a:t>   </a:t>
            </a:r>
            <a:r>
              <a:rPr lang="en-GB" b="1" dirty="0" smtClean="0"/>
              <a:t>Bridlington’s Regeneration</a:t>
            </a:r>
            <a:br>
              <a:rPr lang="en-GB" b="1"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pic>
        <p:nvPicPr>
          <p:cNvPr id="6" name="Picture 1030" descr="RH from balcony"/>
          <p:cNvPicPr>
            <a:picLocks noChangeAspect="1" noChangeArrowheads="1"/>
          </p:cNvPicPr>
          <p:nvPr/>
        </p:nvPicPr>
        <p:blipFill>
          <a:blip r:embed="rId3" cstate="print"/>
          <a:srcRect/>
          <a:stretch>
            <a:fillRect/>
          </a:stretch>
        </p:blipFill>
        <p:spPr bwMode="auto">
          <a:xfrm>
            <a:off x="4211960" y="3933056"/>
            <a:ext cx="4752528" cy="2333408"/>
          </a:xfrm>
          <a:prstGeom prst="rect">
            <a:avLst/>
          </a:prstGeom>
          <a:noFill/>
          <a:ln w="9525">
            <a:noFill/>
            <a:miter lim="800000"/>
            <a:headEnd/>
            <a:tailEnd/>
          </a:ln>
        </p:spPr>
      </p:pic>
      <p:pic>
        <p:nvPicPr>
          <p:cNvPr id="8" name="Picture 7" descr="Park &amp; Ride Bus"/>
          <p:cNvPicPr>
            <a:picLocks noChangeAspect="1" noChangeArrowheads="1"/>
          </p:cNvPicPr>
          <p:nvPr/>
        </p:nvPicPr>
        <p:blipFill>
          <a:blip r:embed="rId4" cstate="print"/>
          <a:srcRect/>
          <a:stretch>
            <a:fillRect/>
          </a:stretch>
        </p:blipFill>
        <p:spPr bwMode="auto">
          <a:xfrm>
            <a:off x="4211960" y="1052736"/>
            <a:ext cx="4752528" cy="2854788"/>
          </a:xfrm>
          <a:prstGeom prst="rect">
            <a:avLst/>
          </a:prstGeom>
          <a:noFill/>
          <a:ln w="9525">
            <a:noFill/>
            <a:miter lim="800000"/>
            <a:headEnd/>
            <a:tailEnd/>
          </a:ln>
        </p:spPr>
      </p:pic>
      <p:sp>
        <p:nvSpPr>
          <p:cNvPr id="9" name="TextBox 8"/>
          <p:cNvSpPr txBox="1"/>
          <p:nvPr/>
        </p:nvSpPr>
        <p:spPr>
          <a:xfrm>
            <a:off x="4283968" y="3573016"/>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pic>
        <p:nvPicPr>
          <p:cNvPr id="18" name="Picture 17" descr="X:\Economic Development\Regeneration and Funding\Bridlington\Bridlington Images\Champions Brochure\Crescent Gardens after.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528" y="1052736"/>
            <a:ext cx="3816424" cy="2512158"/>
          </a:xfrm>
          <a:prstGeom prst="rect">
            <a:avLst/>
          </a:prstGeom>
          <a:noFill/>
          <a:ln>
            <a:noFill/>
          </a:ln>
        </p:spPr>
      </p:pic>
      <p:sp>
        <p:nvSpPr>
          <p:cNvPr id="19" name="TextBox 18"/>
          <p:cNvSpPr txBox="1"/>
          <p:nvPr/>
        </p:nvSpPr>
        <p:spPr>
          <a:xfrm>
            <a:off x="467544" y="3140968"/>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pic>
        <p:nvPicPr>
          <p:cNvPr id="31745" name="Picture 1" descr="C:\Users\lphilpot\Pictures\2175140_1B.jpg"/>
          <p:cNvPicPr>
            <a:picLocks noChangeAspect="1" noChangeArrowheads="1"/>
          </p:cNvPicPr>
          <p:nvPr/>
        </p:nvPicPr>
        <p:blipFill>
          <a:blip r:embed="rId6" cstate="print"/>
          <a:srcRect/>
          <a:stretch>
            <a:fillRect/>
          </a:stretch>
        </p:blipFill>
        <p:spPr bwMode="auto">
          <a:xfrm>
            <a:off x="323528" y="3645025"/>
            <a:ext cx="3816424" cy="2592288"/>
          </a:xfrm>
          <a:prstGeom prst="rect">
            <a:avLst/>
          </a:prstGeom>
          <a:noFill/>
        </p:spPr>
      </p:pic>
      <p:sp>
        <p:nvSpPr>
          <p:cNvPr id="13" name="TextBox 12"/>
          <p:cNvSpPr txBox="1"/>
          <p:nvPr/>
        </p:nvSpPr>
        <p:spPr>
          <a:xfrm>
            <a:off x="395536" y="3645024"/>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b="1" dirty="0" smtClean="0"/>
              <a:t>  Bridlington’s Regeneration</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r>
            <a:br>
              <a:rPr lang="en-GB" dirty="0" smtClean="0"/>
            </a:br>
            <a:endParaRPr lang="en-GB" dirty="0"/>
          </a:p>
        </p:txBody>
      </p:sp>
      <p:pic>
        <p:nvPicPr>
          <p:cNvPr id="5" name="Picture 5" descr="SPD aerial photo plan.jpg"/>
          <p:cNvPicPr>
            <a:picLocks noChangeAspect="1"/>
          </p:cNvPicPr>
          <p:nvPr/>
        </p:nvPicPr>
        <p:blipFill>
          <a:blip r:embed="rId3" cstate="print"/>
          <a:srcRect/>
          <a:stretch>
            <a:fillRect/>
          </a:stretch>
        </p:blipFill>
        <p:spPr bwMode="auto">
          <a:xfrm>
            <a:off x="1691680" y="1052736"/>
            <a:ext cx="7200602" cy="4811954"/>
          </a:xfrm>
          <a:prstGeom prst="rect">
            <a:avLst/>
          </a:prstGeom>
          <a:noFill/>
          <a:ln w="9525">
            <a:noFill/>
            <a:miter lim="800000"/>
            <a:headEnd/>
            <a:tailEnd/>
          </a:ln>
        </p:spPr>
      </p:pic>
      <p:pic>
        <p:nvPicPr>
          <p:cNvPr id="6" name="Picture 5" descr="AAP.jpg"/>
          <p:cNvPicPr>
            <a:picLocks noChangeAspect="1"/>
          </p:cNvPicPr>
          <p:nvPr/>
        </p:nvPicPr>
        <p:blipFill>
          <a:blip r:embed="rId4" cstate="print"/>
          <a:stretch>
            <a:fillRect/>
          </a:stretch>
        </p:blipFill>
        <p:spPr>
          <a:xfrm rot="21300000">
            <a:off x="313125" y="2944929"/>
            <a:ext cx="2249161" cy="3164269"/>
          </a:xfrm>
          <a:prstGeom prst="rect">
            <a:avLst/>
          </a:prstGeom>
          <a:ln w="50800" cmpd="thickThin">
            <a:solidFill>
              <a:schemeClr val="bg1">
                <a:lumMod val="75000"/>
              </a:schemeClr>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style.rotation</p:attrName>
                                        </p:attrNameLst>
                                      </p:cBhvr>
                                      <p:tavLst>
                                        <p:tav tm="0">
                                          <p:val>
                                            <p:fltVal val="720"/>
                                          </p:val>
                                        </p:tav>
                                        <p:tav tm="100000">
                                          <p:val>
                                            <p:fltVal val="0"/>
                                          </p:val>
                                        </p:tav>
                                      </p:tavLst>
                                    </p:anim>
                                    <p:anim calcmode="lin" valueType="num">
                                      <p:cBhvr>
                                        <p:cTn id="9" dur="2000" fill="hold"/>
                                        <p:tgtEl>
                                          <p:spTgt spid="6"/>
                                        </p:tgtEl>
                                        <p:attrNameLst>
                                          <p:attrName>ppt_h</p:attrName>
                                        </p:attrNameLst>
                                      </p:cBhvr>
                                      <p:tavLst>
                                        <p:tav tm="0">
                                          <p:val>
                                            <p:fltVal val="0"/>
                                          </p:val>
                                        </p:tav>
                                        <p:tav tm="100000">
                                          <p:val>
                                            <p:strVal val="#ppt_h"/>
                                          </p:val>
                                        </p:tav>
                                      </p:tavLst>
                                    </p:anim>
                                    <p:anim calcmode="lin" valueType="num">
                                      <p:cBhvr>
                                        <p:cTn id="10" dur="2000" fill="hold"/>
                                        <p:tgtEl>
                                          <p:spTgt spid="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dirty="0" smtClean="0"/>
              <a:t>   </a:t>
            </a:r>
            <a:r>
              <a:rPr lang="en-GB" b="1" dirty="0" smtClean="0"/>
              <a:t>Bridlington’s Regeneration</a:t>
            </a:r>
            <a:br>
              <a:rPr lang="en-GB" b="1"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9" name="TextBox 18"/>
          <p:cNvSpPr txBox="1"/>
          <p:nvPr/>
        </p:nvSpPr>
        <p:spPr>
          <a:xfrm>
            <a:off x="467544" y="3140968"/>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1196752"/>
            <a:ext cx="5580112" cy="2992626"/>
          </a:xfrm>
          <a:prstGeom prst="rect">
            <a:avLst/>
          </a:prstGeom>
        </p:spPr>
      </p:pic>
      <p:sp>
        <p:nvSpPr>
          <p:cNvPr id="13" name="TextBox 12"/>
          <p:cNvSpPr txBox="1"/>
          <p:nvPr/>
        </p:nvSpPr>
        <p:spPr>
          <a:xfrm>
            <a:off x="3131840" y="1196752"/>
            <a:ext cx="2738250" cy="369332"/>
          </a:xfrm>
          <a:prstGeom prst="rect">
            <a:avLst/>
          </a:prstGeom>
          <a:noFill/>
        </p:spPr>
        <p:txBody>
          <a:bodyPr wrap="none" rtlCol="0">
            <a:spAutoFit/>
          </a:bodyPr>
          <a:lstStyle/>
          <a:p>
            <a:r>
              <a:rPr lang="en-GB" b="1" dirty="0" smtClean="0">
                <a:solidFill>
                  <a:schemeClr val="bg1"/>
                </a:solidFill>
              </a:rPr>
              <a:t>Town Centre Development</a:t>
            </a:r>
            <a:endParaRPr lang="en-GB" b="1" dirty="0">
              <a:solidFill>
                <a:schemeClr val="bg1"/>
              </a:solidFill>
            </a:endParaRPr>
          </a:p>
        </p:txBody>
      </p:sp>
      <p:grpSp>
        <p:nvGrpSpPr>
          <p:cNvPr id="15" name="Group 14"/>
          <p:cNvGrpSpPr/>
          <p:nvPr/>
        </p:nvGrpSpPr>
        <p:grpSpPr>
          <a:xfrm>
            <a:off x="0" y="3501008"/>
            <a:ext cx="8964488" cy="2698729"/>
            <a:chOff x="0" y="3501008"/>
            <a:chExt cx="8964488" cy="2698729"/>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51920" y="3501008"/>
              <a:ext cx="5112568" cy="2664296"/>
            </a:xfrm>
            <a:prstGeom prst="rect">
              <a:avLst/>
            </a:prstGeom>
          </p:spPr>
        </p:pic>
        <p:cxnSp>
          <p:nvCxnSpPr>
            <p:cNvPr id="17" name="Straight Connector 16"/>
            <p:cNvCxnSpPr/>
            <p:nvPr/>
          </p:nvCxnSpPr>
          <p:spPr>
            <a:xfrm flipH="1">
              <a:off x="0" y="4657725"/>
              <a:ext cx="3657600" cy="4763"/>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657600" y="4662488"/>
              <a:ext cx="1" cy="1537249"/>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22" name="Picture 4" descr="X:\Economic Development\Regeneration and Funding\Bridlington\Bridlington Images\Harbour Pontoons\Bridlington Pontoons 038.JPG"/>
          <p:cNvPicPr>
            <a:picLocks noChangeAspect="1" noChangeArrowheads="1"/>
          </p:cNvPicPr>
          <p:nvPr/>
        </p:nvPicPr>
        <p:blipFill>
          <a:blip r:embed="rId5" cstate="print"/>
          <a:srcRect/>
          <a:stretch>
            <a:fillRect/>
          </a:stretch>
        </p:blipFill>
        <p:spPr bwMode="auto">
          <a:xfrm>
            <a:off x="323528" y="3789040"/>
            <a:ext cx="3528392" cy="2448272"/>
          </a:xfrm>
          <a:prstGeom prst="rect">
            <a:avLst/>
          </a:prstGeom>
          <a:noFill/>
          <a:ln w="9525">
            <a:noFill/>
            <a:miter lim="800000"/>
            <a:headEnd/>
            <a:tailEnd/>
          </a:ln>
        </p:spPr>
      </p:pic>
      <p:sp>
        <p:nvSpPr>
          <p:cNvPr id="23" name="TextBox 22"/>
          <p:cNvSpPr txBox="1"/>
          <p:nvPr/>
        </p:nvSpPr>
        <p:spPr>
          <a:xfrm>
            <a:off x="323528" y="3789040"/>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pic>
        <p:nvPicPr>
          <p:cNvPr id="24" name="Picture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8144" y="1196752"/>
            <a:ext cx="3096344" cy="2304256"/>
          </a:xfrm>
          <a:prstGeom prst="rect">
            <a:avLst/>
          </a:prstGeom>
        </p:spPr>
      </p:pic>
      <p:sp>
        <p:nvSpPr>
          <p:cNvPr id="25" name="TextBox 24"/>
          <p:cNvSpPr txBox="1"/>
          <p:nvPr/>
        </p:nvSpPr>
        <p:spPr>
          <a:xfrm>
            <a:off x="5868144" y="1196752"/>
            <a:ext cx="1858522" cy="369332"/>
          </a:xfrm>
          <a:prstGeom prst="rect">
            <a:avLst/>
          </a:prstGeom>
          <a:noFill/>
        </p:spPr>
        <p:txBody>
          <a:bodyPr wrap="none" rtlCol="0">
            <a:spAutoFit/>
          </a:bodyPr>
          <a:lstStyle/>
          <a:p>
            <a:r>
              <a:rPr lang="en-GB" b="1" dirty="0" err="1" smtClean="0"/>
              <a:t>Gypsey</a:t>
            </a:r>
            <a:r>
              <a:rPr lang="en-GB" b="1" dirty="0" smtClean="0"/>
              <a:t> Race Park</a:t>
            </a:r>
            <a:endParaRPr lang="en-GB" b="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b="1" dirty="0" smtClean="0"/>
              <a:t>Bridlington’s Regeneration</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124744"/>
            <a:ext cx="5400600" cy="2592288"/>
          </a:xfrm>
          <a:prstGeom prst="rect">
            <a:avLst/>
          </a:prstGeom>
        </p:spPr>
      </p:pic>
      <p:sp>
        <p:nvSpPr>
          <p:cNvPr id="13" name="TextBox 12"/>
          <p:cNvSpPr txBox="1"/>
          <p:nvPr/>
        </p:nvSpPr>
        <p:spPr>
          <a:xfrm>
            <a:off x="1691680" y="1124744"/>
            <a:ext cx="2402902" cy="369332"/>
          </a:xfrm>
          <a:prstGeom prst="rect">
            <a:avLst/>
          </a:prstGeom>
          <a:noFill/>
        </p:spPr>
        <p:txBody>
          <a:bodyPr wrap="none" rtlCol="0">
            <a:spAutoFit/>
          </a:bodyPr>
          <a:lstStyle/>
          <a:p>
            <a:r>
              <a:rPr lang="en-GB" b="1" dirty="0" smtClean="0">
                <a:solidFill>
                  <a:schemeClr val="bg1"/>
                </a:solidFill>
              </a:rPr>
              <a:t>RNLI Sea Safety Centre </a:t>
            </a:r>
            <a:endParaRPr lang="en-GB" b="1" dirty="0">
              <a:solidFill>
                <a:schemeClr val="bg1"/>
              </a:solidFill>
            </a:endParaRPr>
          </a:p>
        </p:txBody>
      </p:sp>
      <p:pic>
        <p:nvPicPr>
          <p:cNvPr id="19" name="Picture 2"/>
          <p:cNvPicPr>
            <a:picLocks noChangeAspect="1"/>
          </p:cNvPicPr>
          <p:nvPr/>
        </p:nvPicPr>
        <p:blipFill>
          <a:blip r:embed="rId4" cstate="print"/>
          <a:srcRect/>
          <a:stretch>
            <a:fillRect/>
          </a:stretch>
        </p:blipFill>
        <p:spPr bwMode="auto">
          <a:xfrm>
            <a:off x="251520" y="3212976"/>
            <a:ext cx="2376264" cy="3056632"/>
          </a:xfrm>
          <a:prstGeom prst="rect">
            <a:avLst/>
          </a:prstGeom>
          <a:noFill/>
          <a:ln w="9525">
            <a:noFill/>
            <a:miter lim="800000"/>
            <a:headEnd/>
            <a:tailEnd/>
          </a:ln>
        </p:spPr>
      </p:pic>
      <p:sp>
        <p:nvSpPr>
          <p:cNvPr id="20" name="TextBox 19"/>
          <p:cNvSpPr txBox="1"/>
          <p:nvPr/>
        </p:nvSpPr>
        <p:spPr>
          <a:xfrm>
            <a:off x="251520" y="3212976"/>
            <a:ext cx="1587999" cy="369332"/>
          </a:xfrm>
          <a:prstGeom prst="rect">
            <a:avLst/>
          </a:prstGeom>
          <a:noFill/>
        </p:spPr>
        <p:txBody>
          <a:bodyPr wrap="none" rtlCol="0">
            <a:spAutoFit/>
          </a:bodyPr>
          <a:lstStyle/>
          <a:p>
            <a:r>
              <a:rPr lang="en-GB" b="1" dirty="0" smtClean="0"/>
              <a:t>Maritime Trail</a:t>
            </a:r>
            <a:r>
              <a:rPr lang="en-GB" dirty="0" smtClean="0"/>
              <a:t> </a:t>
            </a:r>
            <a:endParaRPr lang="en-GB" dirty="0"/>
          </a:p>
        </p:txBody>
      </p:sp>
      <p:pic>
        <p:nvPicPr>
          <p:cNvPr id="2052" name="Picture 4" descr="X:\Economic Development\Economic Development Management\Local Enterprise Partnerships (REVIEW)\YNYER LEP\YNYER LEP Coastal Growth\P&amp;D Proofs\Photos\Chef Crabcakes.jpg"/>
          <p:cNvPicPr>
            <a:picLocks noChangeAspect="1" noChangeArrowheads="1"/>
          </p:cNvPicPr>
          <p:nvPr/>
        </p:nvPicPr>
        <p:blipFill>
          <a:blip r:embed="rId5" cstate="print"/>
          <a:srcRect/>
          <a:stretch>
            <a:fillRect/>
          </a:stretch>
        </p:blipFill>
        <p:spPr bwMode="auto">
          <a:xfrm>
            <a:off x="5724128" y="1124744"/>
            <a:ext cx="3240360" cy="2592288"/>
          </a:xfrm>
          <a:prstGeom prst="rect">
            <a:avLst/>
          </a:prstGeom>
          <a:noFill/>
        </p:spPr>
      </p:pic>
      <p:sp>
        <p:nvSpPr>
          <p:cNvPr id="21" name="TextBox 20"/>
          <p:cNvSpPr txBox="1"/>
          <p:nvPr/>
        </p:nvSpPr>
        <p:spPr>
          <a:xfrm>
            <a:off x="5724128" y="1124744"/>
            <a:ext cx="2074029" cy="646331"/>
          </a:xfrm>
          <a:prstGeom prst="rect">
            <a:avLst/>
          </a:prstGeom>
          <a:noFill/>
        </p:spPr>
        <p:txBody>
          <a:bodyPr wrap="none" rtlCol="0">
            <a:spAutoFit/>
          </a:bodyPr>
          <a:lstStyle/>
          <a:p>
            <a:r>
              <a:rPr lang="en-GB" b="1" dirty="0" smtClean="0"/>
              <a:t>Bridlington Seafood</a:t>
            </a:r>
          </a:p>
          <a:p>
            <a:r>
              <a:rPr lang="en-GB" b="1" dirty="0" smtClean="0"/>
              <a:t>Festival </a:t>
            </a:r>
            <a:endParaRPr lang="en-GB" b="1" dirty="0"/>
          </a:p>
        </p:txBody>
      </p:sp>
      <p:pic>
        <p:nvPicPr>
          <p:cNvPr id="29697" name="Picture 1" descr="C:\Users\lphilpot\Pictures\living_seas_centre_-_anthony_hurd.jpg"/>
          <p:cNvPicPr>
            <a:picLocks noChangeAspect="1" noChangeArrowheads="1"/>
          </p:cNvPicPr>
          <p:nvPr/>
        </p:nvPicPr>
        <p:blipFill>
          <a:blip r:embed="rId6" cstate="print"/>
          <a:srcRect/>
          <a:stretch>
            <a:fillRect/>
          </a:stretch>
        </p:blipFill>
        <p:spPr bwMode="auto">
          <a:xfrm>
            <a:off x="4860032" y="3789040"/>
            <a:ext cx="4107755" cy="2336066"/>
          </a:xfrm>
          <a:prstGeom prst="rect">
            <a:avLst/>
          </a:prstGeom>
          <a:noFill/>
        </p:spPr>
      </p:pic>
      <p:sp>
        <p:nvSpPr>
          <p:cNvPr id="28" name="TextBox 27"/>
          <p:cNvSpPr txBox="1"/>
          <p:nvPr/>
        </p:nvSpPr>
        <p:spPr>
          <a:xfrm>
            <a:off x="6876256" y="3789040"/>
            <a:ext cx="2057358" cy="646331"/>
          </a:xfrm>
          <a:prstGeom prst="rect">
            <a:avLst/>
          </a:prstGeom>
          <a:noFill/>
        </p:spPr>
        <p:txBody>
          <a:bodyPr wrap="none" rtlCol="0">
            <a:spAutoFit/>
          </a:bodyPr>
          <a:lstStyle/>
          <a:p>
            <a:r>
              <a:rPr lang="en-GB" b="1" dirty="0" smtClean="0">
                <a:solidFill>
                  <a:schemeClr val="bg1"/>
                </a:solidFill>
              </a:rPr>
              <a:t>Flamborough Head </a:t>
            </a:r>
          </a:p>
          <a:p>
            <a:r>
              <a:rPr lang="en-GB" b="1" dirty="0" smtClean="0">
                <a:solidFill>
                  <a:schemeClr val="bg1"/>
                </a:solidFill>
              </a:rPr>
              <a:t>Living Seas Centre</a:t>
            </a:r>
            <a:endParaRPr lang="en-GB" b="1" dirty="0">
              <a:solidFill>
                <a:schemeClr val="bg1"/>
              </a:solidFill>
            </a:endParaRPr>
          </a:p>
        </p:txBody>
      </p:sp>
      <p:pic>
        <p:nvPicPr>
          <p:cNvPr id="29" name="Picture 1" descr="T:\Branding\Non-lottery\coastal communities artwork\ccflogo.jpg"/>
          <p:cNvPicPr>
            <a:picLocks noChangeAspect="1" noChangeArrowheads="1"/>
          </p:cNvPicPr>
          <p:nvPr/>
        </p:nvPicPr>
        <p:blipFill>
          <a:blip r:embed="rId7" cstate="print"/>
          <a:srcRect/>
          <a:stretch>
            <a:fillRect/>
          </a:stretch>
        </p:blipFill>
        <p:spPr bwMode="auto">
          <a:xfrm>
            <a:off x="2699792" y="4149080"/>
            <a:ext cx="2664296" cy="16561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b="1" dirty="0" smtClean="0"/>
              <a:t>Bridlington’s Regeneration</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3429000"/>
            <a:ext cx="8568952" cy="2592288"/>
          </a:xfrm>
          <a:prstGeom prst="rect">
            <a:avLst/>
          </a:prstGeom>
        </p:spPr>
      </p:pic>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pic>
        <p:nvPicPr>
          <p:cNvPr id="27649" name="Picture 1" descr="T:\Branding\Non-lottery\coastal communities artwork\ccflogo.jpg"/>
          <p:cNvPicPr>
            <a:picLocks noChangeAspect="1" noChangeArrowheads="1"/>
          </p:cNvPicPr>
          <p:nvPr/>
        </p:nvPicPr>
        <p:blipFill>
          <a:blip r:embed="rId4" cstate="print"/>
          <a:srcRect/>
          <a:stretch>
            <a:fillRect/>
          </a:stretch>
        </p:blipFill>
        <p:spPr bwMode="auto">
          <a:xfrm>
            <a:off x="755576" y="1268760"/>
            <a:ext cx="2590800" cy="1695450"/>
          </a:xfrm>
          <a:prstGeom prst="rect">
            <a:avLst/>
          </a:prstGeom>
          <a:noFill/>
          <a:ln w="9525">
            <a:noFill/>
            <a:miter lim="800000"/>
            <a:headEnd/>
            <a:tailEnd/>
          </a:ln>
        </p:spPr>
      </p:pic>
      <p:sp>
        <p:nvSpPr>
          <p:cNvPr id="16" name="TextBox 15"/>
          <p:cNvSpPr txBox="1"/>
          <p:nvPr/>
        </p:nvSpPr>
        <p:spPr>
          <a:xfrm>
            <a:off x="323528" y="3429000"/>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1052736"/>
            <a:ext cx="4499992" cy="222268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5904656"/>
          </a:xfrm>
        </p:spPr>
        <p:txBody>
          <a:bodyPr/>
          <a:lstStyle/>
          <a:p>
            <a:r>
              <a:rPr lang="en-GB" b="1" dirty="0" smtClean="0"/>
              <a:t>Bridlington’s Regeneration</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3573016"/>
            <a:ext cx="4752528" cy="2542723"/>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528" y="1268760"/>
            <a:ext cx="3384377" cy="4752528"/>
          </a:xfrm>
          <a:prstGeom prst="rect">
            <a:avLst/>
          </a:prstGeom>
        </p:spPr>
      </p:pic>
      <p:sp>
        <p:nvSpPr>
          <p:cNvPr id="15" name="TextBox 14"/>
          <p:cNvSpPr txBox="1"/>
          <p:nvPr/>
        </p:nvSpPr>
        <p:spPr>
          <a:xfrm>
            <a:off x="1835696" y="1268760"/>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7944" y="1052736"/>
            <a:ext cx="4752528" cy="2440239"/>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32656"/>
            <a:ext cx="7772400" cy="648072"/>
          </a:xfrm>
        </p:spPr>
        <p:txBody>
          <a:bodyPr/>
          <a:lstStyle/>
          <a:p>
            <a:r>
              <a:rPr lang="en-GB" sz="3600" b="1" dirty="0" smtClean="0"/>
              <a:t>Bridlington Coastal Community Team</a:t>
            </a:r>
            <a:br>
              <a:rPr lang="en-GB" sz="3600" b="1" dirty="0" smtClean="0"/>
            </a:br>
            <a:r>
              <a:rPr lang="en-GB" sz="3600" b="1" dirty="0" smtClean="0"/>
              <a:t/>
            </a:r>
            <a:br>
              <a:rPr lang="en-GB" sz="3600" b="1" dirty="0" smtClean="0"/>
            </a:br>
            <a:r>
              <a:rPr lang="en-GB" sz="3600" dirty="0" smtClean="0"/>
              <a:t> </a:t>
            </a: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dirty="0" smtClean="0"/>
              <a:t> </a:t>
            </a:r>
            <a:br>
              <a:rPr lang="en-GB" dirty="0" smtClean="0"/>
            </a:br>
            <a:r>
              <a:rPr lang="en-GB" dirty="0" smtClean="0"/>
              <a:t> </a:t>
            </a:r>
            <a:br>
              <a:rPr lang="en-GB" dirty="0" smtClean="0"/>
            </a:br>
            <a:r>
              <a:rPr lang="en-GB" dirty="0" smtClean="0"/>
              <a:t/>
            </a:r>
            <a:br>
              <a:rPr lang="en-GB" dirty="0" smtClean="0"/>
            </a:br>
            <a:endParaRPr lang="en-GB" dirty="0"/>
          </a:p>
        </p:txBody>
      </p:sp>
      <p:sp>
        <p:nvSpPr>
          <p:cNvPr id="7" name="TextBox 6"/>
          <p:cNvSpPr txBox="1"/>
          <p:nvPr/>
        </p:nvSpPr>
        <p:spPr>
          <a:xfrm>
            <a:off x="7092280" y="1052736"/>
            <a:ext cx="1695592" cy="369332"/>
          </a:xfrm>
          <a:prstGeom prst="rect">
            <a:avLst/>
          </a:prstGeom>
          <a:noFill/>
        </p:spPr>
        <p:txBody>
          <a:bodyPr wrap="none" rtlCol="0">
            <a:spAutoFit/>
          </a:bodyPr>
          <a:lstStyle/>
          <a:p>
            <a:r>
              <a:rPr lang="en-GB" b="1" dirty="0" smtClean="0">
                <a:solidFill>
                  <a:schemeClr val="bg1"/>
                </a:solidFill>
              </a:rPr>
              <a:t>Bridlington Spa </a:t>
            </a:r>
            <a:endParaRPr lang="en-GB" b="1" dirty="0">
              <a:solidFill>
                <a:schemeClr val="bg1"/>
              </a:solidFill>
            </a:endParaRPr>
          </a:p>
        </p:txBody>
      </p:sp>
      <p:sp>
        <p:nvSpPr>
          <p:cNvPr id="9" name="TextBox 8"/>
          <p:cNvSpPr txBox="1"/>
          <p:nvPr/>
        </p:nvSpPr>
        <p:spPr>
          <a:xfrm>
            <a:off x="4211960" y="5805264"/>
            <a:ext cx="2414059" cy="369332"/>
          </a:xfrm>
          <a:prstGeom prst="rect">
            <a:avLst/>
          </a:prstGeom>
          <a:noFill/>
        </p:spPr>
        <p:txBody>
          <a:bodyPr wrap="none" rtlCol="0">
            <a:spAutoFit/>
          </a:bodyPr>
          <a:lstStyle/>
          <a:p>
            <a:r>
              <a:rPr lang="en-GB" b="1" dirty="0" smtClean="0">
                <a:solidFill>
                  <a:schemeClr val="bg1"/>
                </a:solidFill>
              </a:rPr>
              <a:t>Bridlington Park &amp; Ride</a:t>
            </a:r>
            <a:endParaRPr lang="en-GB" b="1" dirty="0">
              <a:solidFill>
                <a:schemeClr val="bg1"/>
              </a:solidFill>
            </a:endParaRPr>
          </a:p>
        </p:txBody>
      </p:sp>
      <p:sp>
        <p:nvSpPr>
          <p:cNvPr id="11" name="TextBox 10"/>
          <p:cNvSpPr txBox="1"/>
          <p:nvPr/>
        </p:nvSpPr>
        <p:spPr>
          <a:xfrm>
            <a:off x="683568" y="5733256"/>
            <a:ext cx="2142831" cy="369332"/>
          </a:xfrm>
          <a:prstGeom prst="rect">
            <a:avLst/>
          </a:prstGeom>
          <a:noFill/>
        </p:spPr>
        <p:txBody>
          <a:bodyPr wrap="none" rtlCol="0">
            <a:spAutoFit/>
          </a:bodyPr>
          <a:lstStyle/>
          <a:p>
            <a:r>
              <a:rPr lang="en-GB" b="1" dirty="0" smtClean="0">
                <a:solidFill>
                  <a:schemeClr val="bg1"/>
                </a:solidFill>
              </a:rPr>
              <a:t>Bridlington Harbour </a:t>
            </a:r>
            <a:endParaRPr lang="en-GB" b="1" dirty="0">
              <a:solidFill>
                <a:schemeClr val="bg1"/>
              </a:solidFill>
            </a:endParaRPr>
          </a:p>
        </p:txBody>
      </p:sp>
      <p:sp>
        <p:nvSpPr>
          <p:cNvPr id="17" name="TextBox 16"/>
          <p:cNvSpPr txBox="1"/>
          <p:nvPr/>
        </p:nvSpPr>
        <p:spPr>
          <a:xfrm>
            <a:off x="467544" y="2996952"/>
            <a:ext cx="3248325" cy="369332"/>
          </a:xfrm>
          <a:prstGeom prst="rect">
            <a:avLst/>
          </a:prstGeom>
          <a:noFill/>
        </p:spPr>
        <p:txBody>
          <a:bodyPr wrap="none" rtlCol="0">
            <a:spAutoFit/>
          </a:bodyPr>
          <a:lstStyle/>
          <a:p>
            <a:r>
              <a:rPr lang="en-GB" b="1" dirty="0" smtClean="0">
                <a:solidFill>
                  <a:schemeClr val="bg1"/>
                </a:solidFill>
              </a:rPr>
              <a:t>Crescent Gardens, Public Realm </a:t>
            </a:r>
            <a:endParaRPr lang="en-GB" b="1" dirty="0">
              <a:solidFill>
                <a:schemeClr val="bg1"/>
              </a:solidFill>
            </a:endParaRPr>
          </a:p>
        </p:txBody>
      </p:sp>
      <p:sp>
        <p:nvSpPr>
          <p:cNvPr id="15" name="TextBox 14"/>
          <p:cNvSpPr txBox="1"/>
          <p:nvPr/>
        </p:nvSpPr>
        <p:spPr>
          <a:xfrm>
            <a:off x="1835696" y="3501008"/>
            <a:ext cx="2088231" cy="369332"/>
          </a:xfrm>
          <a:prstGeom prst="rect">
            <a:avLst/>
          </a:prstGeom>
          <a:noFill/>
        </p:spPr>
        <p:txBody>
          <a:bodyPr wrap="square" rtlCol="0">
            <a:spAutoFit/>
          </a:bodyPr>
          <a:lstStyle/>
          <a:p>
            <a:r>
              <a:rPr lang="en-GB" b="1" dirty="0" smtClean="0">
                <a:solidFill>
                  <a:schemeClr val="bg1"/>
                </a:solidFill>
              </a:rPr>
              <a:t>Clip &amp; Climb Wall</a:t>
            </a:r>
            <a:endParaRPr lang="en-GB" b="1" dirty="0">
              <a:solidFill>
                <a:schemeClr val="bg1"/>
              </a:solidFill>
            </a:endParaRPr>
          </a:p>
        </p:txBody>
      </p:sp>
      <p:sp>
        <p:nvSpPr>
          <p:cNvPr id="18" name="TextBox 17"/>
          <p:cNvSpPr txBox="1"/>
          <p:nvPr/>
        </p:nvSpPr>
        <p:spPr>
          <a:xfrm>
            <a:off x="323528" y="1052736"/>
            <a:ext cx="3070841" cy="369332"/>
          </a:xfrm>
          <a:prstGeom prst="rect">
            <a:avLst/>
          </a:prstGeom>
          <a:noFill/>
        </p:spPr>
        <p:txBody>
          <a:bodyPr wrap="none" rtlCol="0">
            <a:spAutoFit/>
          </a:bodyPr>
          <a:lstStyle/>
          <a:p>
            <a:r>
              <a:rPr lang="en-GB" b="1" dirty="0" smtClean="0">
                <a:solidFill>
                  <a:schemeClr val="bg1"/>
                </a:solidFill>
              </a:rPr>
              <a:t>East Riding Leisure Bridlington</a:t>
            </a:r>
            <a:endParaRPr lang="en-GB" b="1" dirty="0">
              <a:solidFill>
                <a:schemeClr val="bg1"/>
              </a:solidFill>
            </a:endParaRPr>
          </a:p>
        </p:txBody>
      </p:sp>
      <p:sp>
        <p:nvSpPr>
          <p:cNvPr id="19" name="TextBox 18"/>
          <p:cNvSpPr txBox="1"/>
          <p:nvPr/>
        </p:nvSpPr>
        <p:spPr>
          <a:xfrm>
            <a:off x="6444208" y="5661248"/>
            <a:ext cx="2414379" cy="369332"/>
          </a:xfrm>
          <a:prstGeom prst="rect">
            <a:avLst/>
          </a:prstGeom>
          <a:noFill/>
        </p:spPr>
        <p:txBody>
          <a:bodyPr wrap="none" rtlCol="0">
            <a:spAutoFit/>
          </a:bodyPr>
          <a:lstStyle/>
          <a:p>
            <a:r>
              <a:rPr lang="en-GB" b="1" dirty="0" smtClean="0">
                <a:solidFill>
                  <a:schemeClr val="bg1"/>
                </a:solidFill>
              </a:rPr>
              <a:t>Tone Zone Fitness Suite</a:t>
            </a:r>
            <a:endParaRPr lang="en-GB" b="1" dirty="0">
              <a:solidFill>
                <a:schemeClr val="bg1"/>
              </a:solidFill>
            </a:endParaRPr>
          </a:p>
        </p:txBody>
      </p:sp>
      <p:sp>
        <p:nvSpPr>
          <p:cNvPr id="16" name="TextBox 15"/>
          <p:cNvSpPr txBox="1"/>
          <p:nvPr/>
        </p:nvSpPr>
        <p:spPr>
          <a:xfrm>
            <a:off x="467544" y="1268760"/>
            <a:ext cx="7056784" cy="6555641"/>
          </a:xfrm>
          <a:prstGeom prst="rect">
            <a:avLst/>
          </a:prstGeom>
          <a:noFill/>
        </p:spPr>
        <p:txBody>
          <a:bodyPr wrap="square" rtlCol="0">
            <a:spAutoFit/>
          </a:bodyPr>
          <a:lstStyle/>
          <a:p>
            <a:r>
              <a:rPr lang="en-GB" sz="2800" b="1" dirty="0" smtClean="0"/>
              <a:t>Business Engagement</a:t>
            </a:r>
          </a:p>
          <a:p>
            <a:endParaRPr lang="en-GB" sz="2800" b="1" dirty="0" smtClean="0"/>
          </a:p>
          <a:p>
            <a:pPr>
              <a:buFont typeface="Arial" pitchFamily="34" charset="0"/>
              <a:buChar char="•"/>
            </a:pPr>
            <a:r>
              <a:rPr lang="en-GB" sz="2800" b="1" dirty="0" smtClean="0"/>
              <a:t>Local Business Networks </a:t>
            </a:r>
          </a:p>
          <a:p>
            <a:pPr>
              <a:buFont typeface="Arial" pitchFamily="34" charset="0"/>
              <a:buChar char="•"/>
            </a:pPr>
            <a:endParaRPr lang="en-GB" sz="2800" b="1" dirty="0" smtClean="0"/>
          </a:p>
          <a:p>
            <a:pPr>
              <a:buFont typeface="Arial" pitchFamily="34" charset="0"/>
              <a:buChar char="•"/>
            </a:pPr>
            <a:r>
              <a:rPr lang="en-GB" sz="2800" b="1" dirty="0" smtClean="0"/>
              <a:t>New Events</a:t>
            </a:r>
          </a:p>
          <a:p>
            <a:pPr>
              <a:buFont typeface="Arial" pitchFamily="34" charset="0"/>
              <a:buChar char="•"/>
            </a:pPr>
            <a:endParaRPr lang="en-GB" sz="2800" b="1" dirty="0" smtClean="0"/>
          </a:p>
          <a:p>
            <a:pPr>
              <a:buFont typeface="Arial" pitchFamily="34" charset="0"/>
              <a:buChar char="•"/>
            </a:pPr>
            <a:r>
              <a:rPr lang="en-GB" sz="2800" b="1" dirty="0" smtClean="0"/>
              <a:t>Ambassadors for Regeneration</a:t>
            </a:r>
          </a:p>
          <a:p>
            <a:pPr>
              <a:buFont typeface="Arial" pitchFamily="34" charset="0"/>
              <a:buChar char="•"/>
            </a:pPr>
            <a:endParaRPr lang="en-GB" sz="2800" b="1" dirty="0" smtClean="0"/>
          </a:p>
          <a:p>
            <a:pPr>
              <a:buFont typeface="Arial" pitchFamily="34" charset="0"/>
              <a:buChar char="•"/>
            </a:pPr>
            <a:r>
              <a:rPr lang="en-GB" sz="2800" b="1" dirty="0" smtClean="0"/>
              <a:t>Influencing investment decisions</a:t>
            </a:r>
          </a:p>
          <a:p>
            <a:pPr>
              <a:buFont typeface="Arial" pitchFamily="34" charset="0"/>
              <a:buChar char="•"/>
            </a:pPr>
            <a:endParaRPr lang="en-GB" sz="2800" b="1" dirty="0" smtClean="0"/>
          </a:p>
          <a:p>
            <a:pPr>
              <a:buFont typeface="Arial" pitchFamily="34" charset="0"/>
              <a:buChar char="•"/>
            </a:pPr>
            <a:r>
              <a:rPr lang="en-GB" sz="2800" b="1" dirty="0" smtClean="0"/>
              <a:t>Supporting the future of our young people </a:t>
            </a:r>
          </a:p>
          <a:p>
            <a:r>
              <a:rPr lang="en-GB" sz="2800" b="1" dirty="0" smtClean="0"/>
              <a:t> </a:t>
            </a:r>
          </a:p>
          <a:p>
            <a:endParaRPr lang="en-GB" sz="2800" b="1" dirty="0" smtClean="0"/>
          </a:p>
          <a:p>
            <a:r>
              <a:rPr lang="en-GB" sz="2800" b="1" dirty="0" smtClean="0"/>
              <a:t/>
            </a:r>
            <a:br>
              <a:rPr lang="en-GB" sz="2800" b="1" dirty="0" smtClean="0"/>
            </a:br>
            <a:endParaRPr lang="en-GB" sz="2800" dirty="0"/>
          </a:p>
        </p:txBody>
      </p:sp>
      <p:pic>
        <p:nvPicPr>
          <p:cNvPr id="20" name="Picture 19" descr="X:\Economic Development\Regeneration and Funding\Bridlington\Bridlington Renaissance Partnership\Business Forum\Images\Business Forum 171115 Group.jpg"/>
          <p:cNvPicPr/>
          <p:nvPr/>
        </p:nvPicPr>
        <p:blipFill>
          <a:blip r:embed="rId3" cstate="print"/>
          <a:srcRect/>
          <a:stretch>
            <a:fillRect/>
          </a:stretch>
        </p:blipFill>
        <p:spPr bwMode="auto">
          <a:xfrm>
            <a:off x="5796136" y="1052736"/>
            <a:ext cx="2736304" cy="44644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heme1">
  <a:themeElements>
    <a:clrScheme name="Custom 2">
      <a:dk1>
        <a:srgbClr val="000000"/>
      </a:dk1>
      <a:lt1>
        <a:srgbClr val="FFFFFF"/>
      </a:lt1>
      <a:dk2>
        <a:srgbClr val="434342"/>
      </a:dk2>
      <a:lt2>
        <a:srgbClr val="CDD7D9"/>
      </a:lt2>
      <a:accent1>
        <a:srgbClr val="08A1D9"/>
      </a:accent1>
      <a:accent2>
        <a:srgbClr val="00B050"/>
      </a:accent2>
      <a:accent3>
        <a:srgbClr val="08A1D9"/>
      </a:accent3>
      <a:accent4>
        <a:srgbClr val="FFFF00"/>
      </a:accent4>
      <a:accent5>
        <a:srgbClr val="0070C0"/>
      </a:accent5>
      <a:accent6>
        <a:srgbClr val="FFC000"/>
      </a:accent6>
      <a:hlink>
        <a:srgbClr val="7030A0"/>
      </a:hlink>
      <a:folHlink>
        <a:srgbClr val="969696"/>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sisl xmlns:xsi="http://www.w3.org/2001/XMLSchema-instance" xmlns:xsd="http://www.w3.org/2001/XMLSchema" xmlns="http://www.boldonjames.com/2008/01/sie/internal/label" sislVersion="0" policy="8270c081-d9f3-48ae-83c7-c2320a8ca25c"/>
</file>

<file path=customXml/itemProps1.xml><?xml version="1.0" encoding="utf-8"?>
<ds:datastoreItem xmlns:ds="http://schemas.openxmlformats.org/officeDocument/2006/customXml" ds:itemID="{7E0B89DE-C758-40C3-A08D-E61B6F70E9E9}">
  <ds:schemaRefs>
    <ds:schemaRef ds:uri="http://www.w3.org/2001/XMLSchema"/>
    <ds:schemaRef ds:uri="http://www.boldonjames.com/2008/01/sie/internal/label"/>
  </ds:schemaRefs>
</ds:datastoreItem>
</file>

<file path=docProps/app.xml><?xml version="1.0" encoding="utf-8"?>
<Properties xmlns="http://schemas.openxmlformats.org/officeDocument/2006/extended-properties" xmlns:vt="http://schemas.openxmlformats.org/officeDocument/2006/docPropsVTypes">
  <Template/>
  <TotalTime>1024</TotalTime>
  <Words>1939</Words>
  <Application>Microsoft Office PowerPoint</Application>
  <PresentationFormat>On-screen Show (4:3)</PresentationFormat>
  <Paragraphs>281</Paragraphs>
  <Slides>22</Slides>
  <Notes>22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Gill Sans MT</vt:lpstr>
      <vt:lpstr>Theme1</vt:lpstr>
      <vt:lpstr>“Making Links” Bridlington Coastal Community Team </vt:lpstr>
      <vt:lpstr>“Making Links” Bridlington Coastal Community Team </vt:lpstr>
      <vt:lpstr>   Bridlington’s Regeneration        </vt:lpstr>
      <vt:lpstr>  Bridlington’s Regeneration           </vt:lpstr>
      <vt:lpstr>   Bridlington’s Regeneration        </vt:lpstr>
      <vt:lpstr>Bridlington’s Regeneration        </vt:lpstr>
      <vt:lpstr>Bridlington’s Regeneration         </vt:lpstr>
      <vt:lpstr>Bridlington’s Regeneration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Bridlington Coastal Community Team            </vt:lpstr>
      <vt:lpstr>Delivering Local Growth</vt:lpstr>
      <vt:lpstr>“Making Links” Bridlington Coastal Community Team </vt:lpstr>
    </vt:vector>
  </TitlesOfParts>
  <Company>East Riding of Yorkshire Council</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Local Growth in the East Riding</dc:title>
  <dc:creator>Administrator</dc:creator>
  <cp:lastModifiedBy>Amanda Eastwood</cp:lastModifiedBy>
  <cp:revision>124</cp:revision>
  <dcterms:created xsi:type="dcterms:W3CDTF">2017-03-29T20:38:26Z</dcterms:created>
  <dcterms:modified xsi:type="dcterms:W3CDTF">2017-09-27T14:11:13Z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IndexRef">
    <vt:lpwstr>30a5ef29-eaff-4861-bab3-09a3e2cc79ce</vt:lpwstr>
  </property>
  <property fmtid="{D5CDD505-2E9C-101B-9397-08002B2CF9AE}" pid="3" name="bjDocumentSecurityLabel">
    <vt:lpwstr>No Marking</vt:lpwstr>
  </property>
  <property fmtid="{D5CDD505-2E9C-101B-9397-08002B2CF9AE}" pid="4" name="bjSaver">
    <vt:lpwstr>70gzuqHavFDgvWfX+Ra8slUuvrMEpY+2</vt:lpwstr>
  </property>
</Properties>
</file>