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2"/>
  </p:sldMasterIdLst>
  <p:notesMasterIdLst>
    <p:notesMasterId r:id="rId47"/>
  </p:notesMasterIdLst>
  <p:handoutMasterIdLst>
    <p:handoutMasterId r:id="rId48"/>
  </p:handoutMasterIdLst>
  <p:sldIdLst>
    <p:sldId id="256" r:id="rId3"/>
    <p:sldId id="298" r:id="rId4"/>
    <p:sldId id="257" r:id="rId5"/>
    <p:sldId id="299" r:id="rId6"/>
    <p:sldId id="300" r:id="rId7"/>
    <p:sldId id="301" r:id="rId8"/>
    <p:sldId id="258" r:id="rId9"/>
    <p:sldId id="262" r:id="rId10"/>
    <p:sldId id="263" r:id="rId11"/>
    <p:sldId id="264" r:id="rId12"/>
    <p:sldId id="265" r:id="rId13"/>
    <p:sldId id="266" r:id="rId14"/>
    <p:sldId id="259" r:id="rId15"/>
    <p:sldId id="268" r:id="rId16"/>
    <p:sldId id="267" r:id="rId17"/>
    <p:sldId id="269" r:id="rId18"/>
    <p:sldId id="270" r:id="rId19"/>
    <p:sldId id="272" r:id="rId20"/>
    <p:sldId id="273" r:id="rId21"/>
    <p:sldId id="274" r:id="rId22"/>
    <p:sldId id="276" r:id="rId23"/>
    <p:sldId id="277" r:id="rId24"/>
    <p:sldId id="280" r:id="rId25"/>
    <p:sldId id="281" r:id="rId26"/>
    <p:sldId id="286" r:id="rId27"/>
    <p:sldId id="282" r:id="rId28"/>
    <p:sldId id="283" r:id="rId29"/>
    <p:sldId id="287" r:id="rId30"/>
    <p:sldId id="291" r:id="rId31"/>
    <p:sldId id="292" r:id="rId32"/>
    <p:sldId id="302" r:id="rId33"/>
    <p:sldId id="288" r:id="rId34"/>
    <p:sldId id="294" r:id="rId35"/>
    <p:sldId id="295" r:id="rId36"/>
    <p:sldId id="296" r:id="rId37"/>
    <p:sldId id="297" r:id="rId38"/>
    <p:sldId id="289" r:id="rId39"/>
    <p:sldId id="293" r:id="rId40"/>
    <p:sldId id="290" r:id="rId41"/>
    <p:sldId id="278" r:id="rId42"/>
    <p:sldId id="260" r:id="rId43"/>
    <p:sldId id="279" r:id="rId44"/>
    <p:sldId id="261" r:id="rId45"/>
    <p:sldId id="27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TLE, Rachael" initials="AR"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5" autoAdjust="0"/>
    <p:restoredTop sz="79977" autoAdjust="0"/>
  </p:normalViewPr>
  <p:slideViewPr>
    <p:cSldViewPr snapToGrid="0">
      <p:cViewPr varScale="1">
        <p:scale>
          <a:sx n="106" d="100"/>
          <a:sy n="106" d="100"/>
        </p:scale>
        <p:origin x="618"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BE947DB-EAF7-40FF-ACCD-0040D7BE9C27}" type="datetimeFigureOut">
              <a:rPr lang="en-GB" smtClean="0"/>
              <a:t>27/11/2017</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B972557-8FC2-4067-AF0E-63E2DD3D0211}" type="slidenum">
              <a:rPr lang="en-GB" smtClean="0"/>
              <a:t>‹#›</a:t>
            </a:fld>
            <a:endParaRPr lang="en-GB"/>
          </a:p>
        </p:txBody>
      </p:sp>
    </p:spTree>
    <p:extLst>
      <p:ext uri="{BB962C8B-B14F-4D97-AF65-F5344CB8AC3E}">
        <p14:creationId xmlns:p14="http://schemas.microsoft.com/office/powerpoint/2010/main" val="18192898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05C207-3224-4A1F-9B93-2938A2FA0378}" type="datetimeFigureOut">
              <a:rPr lang="en-GB" smtClean="0"/>
              <a:t>27/11/2017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3E0EAC-1BB3-4D9E-8A82-3D723306BD7F}" type="slidenum">
              <a:rPr lang="en-GB" smtClean="0"/>
              <a:t>‹#›</a:t>
            </a:fld>
            <a:endParaRPr lang="en-GB"/>
          </a:p>
        </p:txBody>
      </p:sp>
    </p:spTree>
    <p:extLst>
      <p:ext uri="{BB962C8B-B14F-4D97-AF65-F5344CB8AC3E}">
        <p14:creationId xmlns:p14="http://schemas.microsoft.com/office/powerpoint/2010/main" val="2064323717"/>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a:t>
            </a:r>
            <a:r>
              <a:rPr lang="en-GB" baseline="0" dirty="0"/>
              <a:t> yourself and maybe a bit of background – GP, Town and County Councillor etc.</a:t>
            </a:r>
            <a:endParaRPr lang="en-GB" dirty="0"/>
          </a:p>
        </p:txBody>
      </p:sp>
      <p:sp>
        <p:nvSpPr>
          <p:cNvPr id="4" name="Slide Number Placeholder 3"/>
          <p:cNvSpPr>
            <a:spLocks noGrp="1"/>
          </p:cNvSpPr>
          <p:nvPr>
            <p:ph type="sldNum" sz="quarter" idx="10"/>
          </p:nvPr>
        </p:nvSpPr>
        <p:spPr/>
        <p:txBody>
          <a:bodyPr/>
          <a:lstStyle/>
          <a:p>
            <a:fld id="{873E0EAC-1BB3-4D9E-8A82-3D723306BD7F}" type="slidenum">
              <a:rPr lang="en-GB" smtClean="0"/>
              <a:t>1</a:t>
            </a:fld>
            <a:endParaRPr lang="en-GB" dirty="0"/>
          </a:p>
        </p:txBody>
      </p:sp>
    </p:spTree>
    <p:extLst>
      <p:ext uri="{BB962C8B-B14F-4D97-AF65-F5344CB8AC3E}">
        <p14:creationId xmlns:p14="http://schemas.microsoft.com/office/powerpoint/2010/main" val="424705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Making the towns accessible has been a</a:t>
            </a:r>
            <a:r>
              <a:rPr lang="en-GB" baseline="0" dirty="0"/>
              <a:t> </a:t>
            </a:r>
            <a:r>
              <a:rPr lang="en-GB" dirty="0"/>
              <a:t>key priority.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Focus</a:t>
            </a:r>
            <a:r>
              <a:rPr lang="en-GB" baseline="0" dirty="0"/>
              <a:t> has been placed on the gateways to towns to try and enhance first impressions.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Gateways includes signage, access points, public transport, infrastructure</a:t>
            </a:r>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873E0EAC-1BB3-4D9E-8A82-3D723306BD7F}" type="slidenum">
              <a:rPr lang="en-GB" smtClean="0"/>
              <a:t>10</a:t>
            </a:fld>
            <a:endParaRPr lang="en-GB"/>
          </a:p>
        </p:txBody>
      </p:sp>
    </p:spTree>
    <p:extLst>
      <p:ext uri="{BB962C8B-B14F-4D97-AF65-F5344CB8AC3E}">
        <p14:creationId xmlns:p14="http://schemas.microsoft.com/office/powerpoint/2010/main" val="746943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Another access</a:t>
            </a:r>
            <a:r>
              <a:rPr lang="en-GB" baseline="0" dirty="0"/>
              <a:t> point to the towns are the train stations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Both Rhyl and Prestatyn have welcomed investment into the train stations which have helped to improve the aesthetics, security, disability access and facilities.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A community group, Friends of Prestatyn Railway Station, which I chaired, has also taken on management of the Prestatyn station and have had planters made to line the station and create a bright and cheerful welcome to the town. FOPRS maintain the planters, conduct regular litter picks and have also planted thousands of bulbs on the banks of the railway line.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While improving the stations was very important so is improving the services provided. I have campaigned for the electrification of the railways and the replacement of the Victorian signalling.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Explain about the North Wales Economic ambition board and the Growth Track Wales efforts…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Improvements of services and links to the airports </a:t>
            </a:r>
          </a:p>
          <a:p>
            <a:endParaRPr lang="en-GB" baseline="0" dirty="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873E0EAC-1BB3-4D9E-8A82-3D723306BD7F}" type="slidenum">
              <a:rPr lang="en-GB" smtClean="0"/>
              <a:t>11</a:t>
            </a:fld>
            <a:endParaRPr lang="en-GB"/>
          </a:p>
        </p:txBody>
      </p:sp>
    </p:spTree>
    <p:extLst>
      <p:ext uri="{BB962C8B-B14F-4D97-AF65-F5344CB8AC3E}">
        <p14:creationId xmlns:p14="http://schemas.microsoft.com/office/powerpoint/2010/main" val="4215883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main access road to both seaside</a:t>
            </a:r>
            <a:r>
              <a:rPr lang="en-GB" baseline="0" dirty="0"/>
              <a:t> towns is the A55 dual carriageway and up until last year the brown tourist signage to highlight the Prestatyn junction was years out of date and did not reflect the town’s current offer.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I worked relentlessly with Denbighshire County Council to try and get the through the extremely difficult and lengthy process of replacing the sign and was pleased that this sign was installed last year.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As well as their directional function, brown signs are a good advert for the town and allow for A55 users to see what Prestatyn has to offer.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When the various planned developments for Rhyl are complete I will be working to have the brown signs for Rhyl updated and the follow up signage changed. </a:t>
            </a:r>
            <a:endParaRPr lang="en-GB" dirty="0"/>
          </a:p>
        </p:txBody>
      </p:sp>
      <p:sp>
        <p:nvSpPr>
          <p:cNvPr id="4" name="Slide Number Placeholder 3"/>
          <p:cNvSpPr>
            <a:spLocks noGrp="1"/>
          </p:cNvSpPr>
          <p:nvPr>
            <p:ph type="sldNum" sz="quarter" idx="10"/>
          </p:nvPr>
        </p:nvSpPr>
        <p:spPr/>
        <p:txBody>
          <a:bodyPr/>
          <a:lstStyle/>
          <a:p>
            <a:fld id="{873E0EAC-1BB3-4D9E-8A82-3D723306BD7F}" type="slidenum">
              <a:rPr lang="en-GB" smtClean="0"/>
              <a:t>12</a:t>
            </a:fld>
            <a:endParaRPr lang="en-GB"/>
          </a:p>
        </p:txBody>
      </p:sp>
    </p:spTree>
    <p:extLst>
      <p:ext uri="{BB962C8B-B14F-4D97-AF65-F5344CB8AC3E}">
        <p14:creationId xmlns:p14="http://schemas.microsoft.com/office/powerpoint/2010/main" val="727333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Over the last few years there has been r</a:t>
            </a:r>
            <a:r>
              <a:rPr lang="en-GB" dirty="0"/>
              <a:t>edevelopment of both</a:t>
            </a:r>
            <a:r>
              <a:rPr lang="en-GB" baseline="0" dirty="0"/>
              <a:t> Rhyl and Prestatyn</a:t>
            </a:r>
            <a:r>
              <a:rPr lang="en-GB" dirty="0"/>
              <a:t> Bus Stations.</a:t>
            </a:r>
            <a:r>
              <a:rPr lang="en-GB" baseline="0" dirty="0"/>
              <a:t>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And in the last couple of months Arriva, the primary bus company in North Wales, has invested £3million in a new bus depot in Rhyl.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Also over the last few years Arriva invested in their fleet; upgrading the buses to ensure maximum comfort; WIFI connectivity; and audio-visual stop annunciation  </a:t>
            </a:r>
          </a:p>
          <a:p>
            <a:endParaRPr lang="en-GB" dirty="0"/>
          </a:p>
          <a:p>
            <a:endParaRPr lang="en-GB" dirty="0"/>
          </a:p>
        </p:txBody>
      </p:sp>
      <p:sp>
        <p:nvSpPr>
          <p:cNvPr id="4" name="Slide Number Placeholder 3"/>
          <p:cNvSpPr>
            <a:spLocks noGrp="1"/>
          </p:cNvSpPr>
          <p:nvPr>
            <p:ph type="sldNum" sz="quarter" idx="10"/>
          </p:nvPr>
        </p:nvSpPr>
        <p:spPr/>
        <p:txBody>
          <a:bodyPr/>
          <a:lstStyle/>
          <a:p>
            <a:fld id="{873E0EAC-1BB3-4D9E-8A82-3D723306BD7F}" type="slidenum">
              <a:rPr lang="en-GB" smtClean="0"/>
              <a:t>13</a:t>
            </a:fld>
            <a:endParaRPr lang="en-GB"/>
          </a:p>
        </p:txBody>
      </p:sp>
    </p:spTree>
    <p:extLst>
      <p:ext uri="{BB962C8B-B14F-4D97-AF65-F5344CB8AC3E}">
        <p14:creationId xmlns:p14="http://schemas.microsoft.com/office/powerpoint/2010/main" val="3861822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Improving</a:t>
            </a:r>
            <a:r>
              <a:rPr lang="en-GB" baseline="0" dirty="0"/>
              <a:t> access for all also covers people choosing to travel on foot and by bike. </a:t>
            </a:r>
          </a:p>
          <a:p>
            <a:endParaRPr lang="en-GB" baseline="0" dirty="0"/>
          </a:p>
          <a:p>
            <a:r>
              <a:rPr lang="en-GB" baseline="0" dirty="0"/>
              <a:t>Along their coastline Prestatyn and Rhyl are a part of the All Wales Coastal Path and the National Cycle Route 5.</a:t>
            </a:r>
          </a:p>
          <a:p>
            <a:endParaRPr lang="en-GB" baseline="0" dirty="0"/>
          </a:p>
          <a:p>
            <a:r>
              <a:rPr lang="en-GB" baseline="0" dirty="0"/>
              <a:t>£4.3 Million investment was made in Rhyl to install the Pont y </a:t>
            </a:r>
            <a:r>
              <a:rPr lang="en-GB" baseline="0" dirty="0" err="1"/>
              <a:t>Ddraig</a:t>
            </a:r>
            <a:r>
              <a:rPr lang="en-GB" baseline="0" dirty="0"/>
              <a:t> Bridge - Pont y </a:t>
            </a:r>
            <a:r>
              <a:rPr lang="en-GB" baseline="0" dirty="0" err="1"/>
              <a:t>Ddraig</a:t>
            </a:r>
            <a:r>
              <a:rPr lang="en-GB" baseline="0" dirty="0"/>
              <a:t> (Dragon's Bridge) provides the final link in 15 miles (24km) of traffic-free cycling across Conwy and Denbighshire.</a:t>
            </a:r>
          </a:p>
          <a:p>
            <a:endParaRPr lang="en-GB" baseline="0" dirty="0"/>
          </a:p>
          <a:p>
            <a:r>
              <a:rPr lang="en-GB" baseline="0" dirty="0"/>
              <a:t>It was named by Rhyl pupil Leon Jones following a schools competition and local children were invited to the opening.</a:t>
            </a:r>
          </a:p>
          <a:p>
            <a:endParaRPr lang="en-GB" baseline="0" dirty="0"/>
          </a:p>
          <a:p>
            <a:r>
              <a:rPr lang="en-GB" baseline="0" dirty="0"/>
              <a:t>Prestatyn also boasts the beginning or the end of the Offa’s Dyke National Trail. This attracts a large number of walkers each year. </a:t>
            </a:r>
          </a:p>
          <a:p>
            <a:endParaRPr lang="en-GB" baseline="0" dirty="0"/>
          </a:p>
          <a:p>
            <a:r>
              <a:rPr lang="en-GB" baseline="0" dirty="0"/>
              <a:t>To help walkers follow the route acorns plaques have been installed in lamp posts and in the ground as a trail and a large statue ‘</a:t>
            </a:r>
            <a:r>
              <a:rPr lang="en-GB" baseline="0" dirty="0" err="1"/>
              <a:t>Diwedd</a:t>
            </a:r>
            <a:r>
              <a:rPr lang="en-GB" baseline="0" dirty="0"/>
              <a:t> and </a:t>
            </a:r>
            <a:r>
              <a:rPr lang="en-GB" baseline="0" dirty="0" err="1"/>
              <a:t>Dechrau</a:t>
            </a:r>
            <a:r>
              <a:rPr lang="en-GB" baseline="0" dirty="0"/>
              <a:t>’ meaning ‘beginning or end’ has been placed along the sea front. </a:t>
            </a:r>
          </a:p>
          <a:p>
            <a:endParaRPr lang="en-GB" baseline="0" dirty="0"/>
          </a:p>
          <a:p>
            <a:r>
              <a:rPr lang="en-GB" baseline="0" dirty="0"/>
              <a:t>Prestatyn is also a Walkers are Welcome accredited town</a:t>
            </a:r>
          </a:p>
          <a:p>
            <a:endParaRPr lang="en-GB" dirty="0"/>
          </a:p>
        </p:txBody>
      </p:sp>
      <p:sp>
        <p:nvSpPr>
          <p:cNvPr id="4" name="Slide Number Placeholder 3"/>
          <p:cNvSpPr>
            <a:spLocks noGrp="1"/>
          </p:cNvSpPr>
          <p:nvPr>
            <p:ph type="sldNum" sz="quarter" idx="10"/>
          </p:nvPr>
        </p:nvSpPr>
        <p:spPr/>
        <p:txBody>
          <a:bodyPr/>
          <a:lstStyle/>
          <a:p>
            <a:fld id="{873E0EAC-1BB3-4D9E-8A82-3D723306BD7F}" type="slidenum">
              <a:rPr lang="en-GB" smtClean="0"/>
              <a:t>14</a:t>
            </a:fld>
            <a:endParaRPr lang="en-GB"/>
          </a:p>
        </p:txBody>
      </p:sp>
    </p:spTree>
    <p:extLst>
      <p:ext uri="{BB962C8B-B14F-4D97-AF65-F5344CB8AC3E}">
        <p14:creationId xmlns:p14="http://schemas.microsoft.com/office/powerpoint/2010/main" val="18639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 have been working with various</a:t>
            </a:r>
            <a:r>
              <a:rPr lang="en-GB" baseline="0" dirty="0"/>
              <a:t> charities and organisations to try and ensure that the towns are welcoming for all members of the community.</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As part of this I have conducted a led walk with the Guide Dog Association to get the feel for how it is to navigate the towns for people who are visually impaired.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Another initiative I have initiated in Prestatyn is the Dementia Friendly Communities. This is with the Alzheimer's Society and a local community group and aims to make the towns and all residents ‘Dementia Friendly’.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We have had over 130 people trained as Dementia friends over the last few years, shops have made pledges to make any necessary changes to support people living with dementia such as changing any black mats by the doorways which may be seen as a black hole or puddle by someone with dementia.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So far schools, community groups, businesses, local authorities, charities and transport operators have taken the dementia friends training. </a:t>
            </a:r>
            <a:endParaRPr lang="en-GB" dirty="0"/>
          </a:p>
        </p:txBody>
      </p:sp>
      <p:sp>
        <p:nvSpPr>
          <p:cNvPr id="4" name="Slide Number Placeholder 3"/>
          <p:cNvSpPr>
            <a:spLocks noGrp="1"/>
          </p:cNvSpPr>
          <p:nvPr>
            <p:ph type="sldNum" sz="quarter" idx="10"/>
          </p:nvPr>
        </p:nvSpPr>
        <p:spPr/>
        <p:txBody>
          <a:bodyPr/>
          <a:lstStyle/>
          <a:p>
            <a:fld id="{873E0EAC-1BB3-4D9E-8A82-3D723306BD7F}" type="slidenum">
              <a:rPr lang="en-GB" smtClean="0"/>
              <a:t>15</a:t>
            </a:fld>
            <a:endParaRPr lang="en-GB"/>
          </a:p>
        </p:txBody>
      </p:sp>
    </p:spTree>
    <p:extLst>
      <p:ext uri="{BB962C8B-B14F-4D97-AF65-F5344CB8AC3E}">
        <p14:creationId xmlns:p14="http://schemas.microsoft.com/office/powerpoint/2010/main" val="1628969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Making</a:t>
            </a:r>
            <a:r>
              <a:rPr lang="en-GB" baseline="0" dirty="0"/>
              <a:t> a town clean and welcoming is imperative to engender civic pride amongst residents and to ensure that visitors enjoy their experience and return.</a:t>
            </a:r>
          </a:p>
          <a:p>
            <a:endParaRPr lang="en-GB" dirty="0"/>
          </a:p>
        </p:txBody>
      </p:sp>
      <p:sp>
        <p:nvSpPr>
          <p:cNvPr id="4" name="Slide Number Placeholder 3"/>
          <p:cNvSpPr>
            <a:spLocks noGrp="1"/>
          </p:cNvSpPr>
          <p:nvPr>
            <p:ph type="sldNum" sz="quarter" idx="10"/>
          </p:nvPr>
        </p:nvSpPr>
        <p:spPr/>
        <p:txBody>
          <a:bodyPr/>
          <a:lstStyle/>
          <a:p>
            <a:fld id="{873E0EAC-1BB3-4D9E-8A82-3D723306BD7F}" type="slidenum">
              <a:rPr lang="en-GB" smtClean="0"/>
              <a:t>16</a:t>
            </a:fld>
            <a:endParaRPr lang="en-GB"/>
          </a:p>
        </p:txBody>
      </p:sp>
    </p:spTree>
    <p:extLst>
      <p:ext uri="{BB962C8B-B14F-4D97-AF65-F5344CB8AC3E}">
        <p14:creationId xmlns:p14="http://schemas.microsoft.com/office/powerpoint/2010/main" val="1088124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 number of initiatives have been carried out in both Rhyl and Prestatyn to help ensure that the town’s look their best throughout the year. These include: </a:t>
            </a:r>
          </a:p>
          <a:p>
            <a:pPr marL="171450" indent="-171450">
              <a:buFont typeface="Arial" panose="020B0604020202020204" pitchFamily="34" charset="0"/>
              <a:buChar char="•"/>
            </a:pPr>
            <a:r>
              <a:rPr lang="en-GB" baseline="0" dirty="0"/>
              <a:t>Regular litter picks carried out by the local authority and also many community groups. </a:t>
            </a:r>
          </a:p>
          <a:p>
            <a:pPr marL="171450" indent="-171450">
              <a:buFont typeface="Arial" panose="020B0604020202020204" pitchFamily="34" charset="0"/>
              <a:buChar char="•"/>
            </a:pPr>
            <a:r>
              <a:rPr lang="en-GB" baseline="0" dirty="0"/>
              <a:t>Denbighshire County Council Public Realm efforts – maintaining floral displays, grass cutting, </a:t>
            </a:r>
          </a:p>
          <a:p>
            <a:pPr marL="171450" indent="-171450">
              <a:buFont typeface="Arial" panose="020B0604020202020204" pitchFamily="34" charset="0"/>
              <a:buChar char="•"/>
            </a:pPr>
            <a:r>
              <a:rPr lang="en-GB" baseline="0" dirty="0"/>
              <a:t>Empty shop window </a:t>
            </a:r>
            <a:r>
              <a:rPr lang="en-GB" baseline="0" dirty="0" err="1"/>
              <a:t>vinyls</a:t>
            </a:r>
            <a:r>
              <a:rPr lang="en-GB" baseline="0" dirty="0"/>
              <a:t> to cover up long term vacant units</a:t>
            </a:r>
          </a:p>
          <a:p>
            <a:pPr marL="171450" indent="-171450">
              <a:buFont typeface="Arial" panose="020B0604020202020204" pitchFamily="34" charset="0"/>
              <a:buChar char="•"/>
            </a:pPr>
            <a:r>
              <a:rPr lang="en-GB" baseline="0" dirty="0"/>
              <a:t>Ensuring the town centres are conservation areas so that additional care is taken when planning applications are submitted</a:t>
            </a:r>
          </a:p>
          <a:p>
            <a:pPr marL="171450" indent="-171450">
              <a:buFont typeface="Arial" panose="020B0604020202020204" pitchFamily="34" charset="0"/>
              <a:buChar char="•"/>
            </a:pPr>
            <a:r>
              <a:rPr lang="en-GB" baseline="0" dirty="0"/>
              <a:t>Strict legislation on fly posting</a:t>
            </a:r>
          </a:p>
          <a:p>
            <a:pPr marL="171450" indent="-171450">
              <a:buFont typeface="Arial" panose="020B0604020202020204" pitchFamily="34" charset="0"/>
              <a:buChar char="•"/>
            </a:pPr>
            <a:r>
              <a:rPr lang="en-GB" baseline="0" dirty="0"/>
              <a:t>PSPO to combat any anti-social behaviour and street drinking</a:t>
            </a:r>
          </a:p>
          <a:p>
            <a:pPr marL="171450" indent="-171450">
              <a:buFont typeface="Arial" panose="020B0604020202020204" pitchFamily="34" charset="0"/>
              <a:buChar char="•"/>
            </a:pPr>
            <a:r>
              <a:rPr lang="en-GB" baseline="0" dirty="0"/>
              <a:t>Enforcement officers to fine people who are caught dropping litter</a:t>
            </a:r>
          </a:p>
          <a:p>
            <a:pPr marL="171450" indent="-171450">
              <a:buFont typeface="Arial" panose="020B0604020202020204" pitchFamily="34" charset="0"/>
              <a:buChar char="•"/>
            </a:pPr>
            <a:r>
              <a:rPr lang="en-GB" baseline="0" dirty="0"/>
              <a:t>Working with developers such as Stadium Developments who built a shopping park in Prestatyn to landscape the area and also secured the additional of living walls.</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873E0EAC-1BB3-4D9E-8A82-3D723306BD7F}" type="slidenum">
              <a:rPr lang="en-GB" smtClean="0"/>
              <a:t>17</a:t>
            </a:fld>
            <a:endParaRPr lang="en-GB"/>
          </a:p>
        </p:txBody>
      </p:sp>
    </p:spTree>
    <p:extLst>
      <p:ext uri="{BB962C8B-B14F-4D97-AF65-F5344CB8AC3E}">
        <p14:creationId xmlns:p14="http://schemas.microsoft.com/office/powerpoint/2010/main" val="2233215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Both</a:t>
            </a:r>
            <a:r>
              <a:rPr lang="en-GB" baseline="0" dirty="0"/>
              <a:t> Rhyl and Prestatyn have had success with the In Bloom competitions</a:t>
            </a:r>
          </a:p>
          <a:p>
            <a:endParaRPr lang="en-GB" baseline="0" dirty="0"/>
          </a:p>
          <a:p>
            <a:r>
              <a:rPr lang="en-GB" baseline="0" dirty="0"/>
              <a:t>These are considered important as they allow for continuous improvements to be monitored each year, get all the community involved, help to raise the profile on a national stage, give a deadline for improvements to be made by which is before the main tourism seasons, set benchmarks to strive for. </a:t>
            </a:r>
          </a:p>
          <a:p>
            <a:endParaRPr lang="en-GB" baseline="0" dirty="0"/>
          </a:p>
          <a:p>
            <a:r>
              <a:rPr lang="en-GB" baseline="0" dirty="0"/>
              <a:t>Prestatyn has successfully achieved a gold medal and category winner in Britain in Bloom and then went on to be placed third in the world wide competition ‘International Communities in Bloom’ </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873E0EAC-1BB3-4D9E-8A82-3D723306BD7F}" type="slidenum">
              <a:rPr lang="en-GB" smtClean="0"/>
              <a:t>18</a:t>
            </a:fld>
            <a:endParaRPr lang="en-GB"/>
          </a:p>
        </p:txBody>
      </p:sp>
    </p:spTree>
    <p:extLst>
      <p:ext uri="{BB962C8B-B14F-4D97-AF65-F5344CB8AC3E}">
        <p14:creationId xmlns:p14="http://schemas.microsoft.com/office/powerpoint/2010/main" val="1689081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coastal towns to be successful it is important they do not think of themselves purel</a:t>
            </a:r>
            <a:r>
              <a:rPr lang="en-GB" baseline="0" dirty="0"/>
              <a:t>y as places for people to visit and think of themselves as places for people to live. </a:t>
            </a:r>
          </a:p>
          <a:p>
            <a:endParaRPr lang="en-GB" baseline="0" dirty="0"/>
          </a:p>
          <a:p>
            <a:r>
              <a:rPr lang="en-GB" baseline="0" dirty="0"/>
              <a:t>This means investing in housing, schools and other public services. </a:t>
            </a:r>
          </a:p>
          <a:p>
            <a:endParaRPr lang="en-GB" baseline="0" dirty="0"/>
          </a:p>
          <a:p>
            <a:r>
              <a:rPr lang="en-GB" baseline="0" dirty="0"/>
              <a:t>It also requires a variety of employment opportunities. Rhyl and Prestatyn have been reliant on public sector jobs and seasonal jobs and so encouraging development and businesses to establish will help to boost the local economy. </a:t>
            </a:r>
          </a:p>
          <a:p>
            <a:endParaRPr lang="en-GB" baseline="0" dirty="0"/>
          </a:p>
          <a:p>
            <a:r>
              <a:rPr lang="en-GB" baseline="0" dirty="0"/>
              <a:t>By getting the community to work with you in moving the town forward will not only help with civic pride but will also help to improve a town’s reputation.</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873E0EAC-1BB3-4D9E-8A82-3D723306BD7F}" type="slidenum">
              <a:rPr lang="en-GB" smtClean="0"/>
              <a:t>19</a:t>
            </a:fld>
            <a:endParaRPr lang="en-GB"/>
          </a:p>
        </p:txBody>
      </p:sp>
    </p:spTree>
    <p:extLst>
      <p:ext uri="{BB962C8B-B14F-4D97-AF65-F5344CB8AC3E}">
        <p14:creationId xmlns:p14="http://schemas.microsoft.com/office/powerpoint/2010/main" val="1066111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3E0EAC-1BB3-4D9E-8A82-3D723306BD7F}" type="slidenum">
              <a:rPr lang="en-GB" smtClean="0"/>
              <a:t>2</a:t>
            </a:fld>
            <a:endParaRPr lang="en-GB"/>
          </a:p>
        </p:txBody>
      </p:sp>
    </p:spTree>
    <p:extLst>
      <p:ext uri="{BB962C8B-B14F-4D97-AF65-F5344CB8AC3E}">
        <p14:creationId xmlns:p14="http://schemas.microsoft.com/office/powerpoint/2010/main" val="3696898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Providing</a:t>
            </a:r>
            <a:r>
              <a:rPr lang="en-GB" baseline="0" dirty="0"/>
              <a:t> good quality schools is equally important to assist the regeneration of coastal towns. </a:t>
            </a:r>
          </a:p>
          <a:p>
            <a:endParaRPr lang="en-GB" baseline="0" dirty="0"/>
          </a:p>
          <a:p>
            <a:r>
              <a:rPr lang="en-GB" baseline="0" dirty="0"/>
              <a:t>Denbighshire County Council have been investing in a number of schools throughout Rhyl and Prestatyn including creating a brand new building for Rhyl High School. </a:t>
            </a:r>
          </a:p>
          <a:p>
            <a:endParaRPr lang="en-GB" baseline="0" dirty="0"/>
          </a:p>
          <a:p>
            <a:r>
              <a:rPr lang="en-GB" baseline="0" dirty="0"/>
              <a:t>£25 million has been invested in the rebuild of Rhyl High School and the school opened last year. Welsh Government and Denbighshire County Council funded this project with a 50:50 split. </a:t>
            </a:r>
          </a:p>
          <a:p>
            <a:endParaRPr lang="en-GB" baseline="0" dirty="0"/>
          </a:p>
          <a:p>
            <a:r>
              <a:rPr lang="en-GB" baseline="0" dirty="0" err="1"/>
              <a:t>Ysgol</a:t>
            </a:r>
            <a:r>
              <a:rPr lang="en-GB" baseline="0" dirty="0"/>
              <a:t> </a:t>
            </a:r>
            <a:r>
              <a:rPr lang="en-GB" baseline="0" dirty="0" err="1"/>
              <a:t>Bodnant</a:t>
            </a:r>
            <a:r>
              <a:rPr lang="en-GB" baseline="0" dirty="0"/>
              <a:t>, a primary school in Prestatyn has also been blessed with a new building for the pupils. </a:t>
            </a:r>
          </a:p>
          <a:p>
            <a:endParaRPr lang="en-GB" baseline="0" dirty="0"/>
          </a:p>
          <a:p>
            <a:pPr lvl="0"/>
            <a:r>
              <a:rPr lang="en-GB" sz="1200" kern="1200" dirty="0">
                <a:solidFill>
                  <a:schemeClr val="tx1"/>
                </a:solidFill>
                <a:effectLst/>
                <a:latin typeface="+mn-lt"/>
                <a:ea typeface="+mn-ea"/>
                <a:cs typeface="+mn-cs"/>
              </a:rPr>
              <a:t>The proposal being put forward is for a brand new 3 – 16 Catholic School which will be the first of its kind in Wales</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This would be progressed as part of the 21st Century Schools and Education Programme to be delivered in partnership with the Welsh Government. </a:t>
            </a:r>
          </a:p>
        </p:txBody>
      </p:sp>
      <p:sp>
        <p:nvSpPr>
          <p:cNvPr id="4" name="Slide Number Placeholder 3"/>
          <p:cNvSpPr>
            <a:spLocks noGrp="1"/>
          </p:cNvSpPr>
          <p:nvPr>
            <p:ph type="sldNum" sz="quarter" idx="10"/>
          </p:nvPr>
        </p:nvSpPr>
        <p:spPr/>
        <p:txBody>
          <a:bodyPr/>
          <a:lstStyle/>
          <a:p>
            <a:fld id="{873E0EAC-1BB3-4D9E-8A82-3D723306BD7F}" type="slidenum">
              <a:rPr lang="en-GB" smtClean="0"/>
              <a:t>20</a:t>
            </a:fld>
            <a:endParaRPr lang="en-GB"/>
          </a:p>
        </p:txBody>
      </p:sp>
    </p:spTree>
    <p:extLst>
      <p:ext uri="{BB962C8B-B14F-4D97-AF65-F5344CB8AC3E}">
        <p14:creationId xmlns:p14="http://schemas.microsoft.com/office/powerpoint/2010/main" val="2842631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previously mentioned West</a:t>
            </a:r>
            <a:r>
              <a:rPr lang="en-GB" baseline="0" dirty="0"/>
              <a:t> Rhyl had a large amount of hotels and holiday accommodation which over the years changed in to apartments and houses of multiple occupancy. </a:t>
            </a:r>
          </a:p>
          <a:p>
            <a:endParaRPr lang="en-GB" baseline="0" dirty="0"/>
          </a:p>
          <a:p>
            <a:r>
              <a:rPr lang="en-GB" baseline="0" dirty="0"/>
              <a:t>In 2011, West Rhyl was identified as the most deprived area in Wales according to the Welsh index of Multiple Deprivation</a:t>
            </a:r>
          </a:p>
          <a:p>
            <a:endParaRPr lang="en-GB" baseline="0" dirty="0"/>
          </a:p>
          <a:p>
            <a:r>
              <a:rPr lang="en-GB" dirty="0"/>
              <a:t>Denbighshire</a:t>
            </a:r>
            <a:r>
              <a:rPr lang="en-GB" baseline="0" dirty="0"/>
              <a:t> County Council have put an enormous amount of emphasis on tackling this issue including issuing compulsory purchase orders on dilapidated properties and then demolishing them. New builds were constructed in their place. The new houses offer homes for families and high quality apartments. </a:t>
            </a:r>
          </a:p>
          <a:p>
            <a:endParaRPr lang="en-GB" baseline="0" dirty="0"/>
          </a:p>
          <a:p>
            <a:r>
              <a:rPr lang="en-GB" baseline="0" dirty="0"/>
              <a:t>These developments have been carried out with public sector funding and also with investment from North Wales Housing, West Rhyl Community Land Trust, </a:t>
            </a:r>
            <a:r>
              <a:rPr lang="en-GB" baseline="0" dirty="0" err="1"/>
              <a:t>Pennaf</a:t>
            </a:r>
            <a:r>
              <a:rPr lang="en-GB" baseline="0" dirty="0"/>
              <a:t> Housing Group and the Welsh Government. </a:t>
            </a:r>
          </a:p>
          <a:p>
            <a:endParaRPr lang="en-GB" baseline="0" dirty="0"/>
          </a:p>
          <a:p>
            <a:r>
              <a:rPr lang="en-GB" baseline="0" dirty="0"/>
              <a:t>New houses are a mixture of rental and purchase. </a:t>
            </a:r>
          </a:p>
          <a:p>
            <a:endParaRPr lang="en-GB" sz="1200" kern="1200" baseline="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Prices for two bed properties will start at £105,000 (with a Maximum </a:t>
            </a:r>
            <a:r>
              <a:rPr lang="en-GB" sz="1200" kern="1200" dirty="0" err="1">
                <a:solidFill>
                  <a:schemeClr val="tx1"/>
                </a:solidFill>
                <a:effectLst/>
                <a:latin typeface="+mn-lt"/>
                <a:ea typeface="+mn-ea"/>
                <a:cs typeface="+mn-cs"/>
              </a:rPr>
              <a:t>Homebuy</a:t>
            </a:r>
            <a:r>
              <a:rPr lang="en-GB" sz="1200" kern="1200" dirty="0">
                <a:solidFill>
                  <a:schemeClr val="tx1"/>
                </a:solidFill>
                <a:effectLst/>
                <a:latin typeface="+mn-lt"/>
                <a:ea typeface="+mn-ea"/>
                <a:cs typeface="+mn-cs"/>
              </a:rPr>
              <a:t> Loan of £52,500 available) to £117,000 for a three bed (maximum loan of £58,500). </a:t>
            </a:r>
            <a:endParaRPr lang="en-GB" baseline="0" dirty="0"/>
          </a:p>
          <a:p>
            <a:endParaRPr lang="en-GB" baseline="0" dirty="0"/>
          </a:p>
          <a:p>
            <a:r>
              <a:rPr lang="en-GB" baseline="0" dirty="0"/>
              <a:t>The properties are available as part of North Wales’ first Urban Community Co-operative housing project. This means that residents have been selected based on what they can offer to the local community i.e. help with the gardens, keeping communal areas tidy etc. It also allows residents a greater say on day – to – day issues that can affect their quality of life. </a:t>
            </a:r>
          </a:p>
          <a:p>
            <a:endParaRPr lang="en-GB" baseline="0" dirty="0"/>
          </a:p>
          <a:p>
            <a:r>
              <a:rPr lang="en-GB" baseline="0" dirty="0"/>
              <a:t>The new houses are also built around a green space which has been specifically designed for the use of the residents. </a:t>
            </a:r>
          </a:p>
          <a:p>
            <a:endParaRPr lang="en-GB" baseline="0" dirty="0"/>
          </a:p>
          <a:p>
            <a:r>
              <a:rPr lang="en-GB" baseline="0" dirty="0"/>
              <a:t>There are many different housing schemes coming to fruition in West Rhyl. </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873E0EAC-1BB3-4D9E-8A82-3D723306BD7F}" type="slidenum">
              <a:rPr lang="en-GB" smtClean="0"/>
              <a:t>21</a:t>
            </a:fld>
            <a:endParaRPr lang="en-GB"/>
          </a:p>
        </p:txBody>
      </p:sp>
    </p:spTree>
    <p:extLst>
      <p:ext uri="{BB962C8B-B14F-4D97-AF65-F5344CB8AC3E}">
        <p14:creationId xmlns:p14="http://schemas.microsoft.com/office/powerpoint/2010/main" val="2665112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The Health Board are progressing for a re-developed Royal Alexandra Community Hospital which would bring services closer to the people of Rhyl and Prestatyn. Following a safety review, in-patient wards were closed in 2009 and since then limited services have been offered at the site.</a:t>
            </a:r>
          </a:p>
          <a:p>
            <a:endParaRPr lang="en-GB" dirty="0">
              <a:effectLst/>
            </a:endParaRPr>
          </a:p>
          <a:p>
            <a:r>
              <a:rPr lang="en-GB" dirty="0">
                <a:effectLst/>
              </a:rPr>
              <a:t>I have been working with the Health Board to secure funding from</a:t>
            </a:r>
            <a:r>
              <a:rPr lang="en-GB" baseline="0" dirty="0">
                <a:effectLst/>
              </a:rPr>
              <a:t> Welsh Government for much needed investment in the hospital site. </a:t>
            </a:r>
          </a:p>
          <a:p>
            <a:endParaRPr lang="en-GB" baseline="0" dirty="0">
              <a:effectLst/>
            </a:endParaRPr>
          </a:p>
          <a:p>
            <a:r>
              <a:rPr lang="en-GB" baseline="0" dirty="0">
                <a:effectLst/>
              </a:rPr>
              <a:t>The current NHS services locally are struggling and so this development would help with the regeneration of Rhyl and also reduce the pressure on the local health service. </a:t>
            </a:r>
          </a:p>
          <a:p>
            <a:endParaRPr lang="en-GB" baseline="0" dirty="0">
              <a:effectLst/>
            </a:endParaRPr>
          </a:p>
          <a:p>
            <a:r>
              <a:rPr lang="en-GB" dirty="0"/>
              <a:t>A bid has</a:t>
            </a:r>
            <a:r>
              <a:rPr lang="en-GB" baseline="0" dirty="0"/>
              <a:t> been put in which </a:t>
            </a:r>
            <a:r>
              <a:rPr lang="en-GB" dirty="0"/>
              <a:t>proposes an investment of £39.89m to redevelop the Royal Alexandra Hospital on East Parade in Rhyl.</a:t>
            </a:r>
            <a:r>
              <a:rPr lang="en-GB" baseline="0" dirty="0"/>
              <a:t> </a:t>
            </a:r>
          </a:p>
          <a:p>
            <a:endParaRPr lang="en-GB" baseline="0" dirty="0"/>
          </a:p>
          <a:p>
            <a:r>
              <a:rPr lang="en-GB" dirty="0"/>
              <a:t>This will offer a broad range of health and well being services.</a:t>
            </a:r>
          </a:p>
          <a:p>
            <a:endParaRPr lang="en-GB" dirty="0"/>
          </a:p>
          <a:p>
            <a:r>
              <a:rPr lang="en-GB" dirty="0"/>
              <a:t>Proposed facilities at the new hospital include a same day care centre, which would offer a range of treatments for minor ailments, and a ward with individual bedrooms.</a:t>
            </a:r>
          </a:p>
          <a:p>
            <a:endParaRPr lang="en-GB" dirty="0"/>
          </a:p>
          <a:p>
            <a:r>
              <a:rPr lang="en-GB" dirty="0"/>
              <a:t>If approved by the Welsh Government, and providing it receives planning consent, work on the project is anticipated to begin in 2018.</a:t>
            </a:r>
          </a:p>
          <a:p>
            <a:endParaRPr lang="en-GB" dirty="0"/>
          </a:p>
        </p:txBody>
      </p:sp>
      <p:sp>
        <p:nvSpPr>
          <p:cNvPr id="4" name="Slide Number Placeholder 3"/>
          <p:cNvSpPr>
            <a:spLocks noGrp="1"/>
          </p:cNvSpPr>
          <p:nvPr>
            <p:ph type="sldNum" sz="quarter" idx="10"/>
          </p:nvPr>
        </p:nvSpPr>
        <p:spPr/>
        <p:txBody>
          <a:bodyPr/>
          <a:lstStyle/>
          <a:p>
            <a:fld id="{873E0EAC-1BB3-4D9E-8A82-3D723306BD7F}" type="slidenum">
              <a:rPr lang="en-GB" smtClean="0"/>
              <a:t>22</a:t>
            </a:fld>
            <a:endParaRPr lang="en-GB"/>
          </a:p>
        </p:txBody>
      </p:sp>
    </p:spTree>
    <p:extLst>
      <p:ext uri="{BB962C8B-B14F-4D97-AF65-F5344CB8AC3E}">
        <p14:creationId xmlns:p14="http://schemas.microsoft.com/office/powerpoint/2010/main" val="844780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Town centres are pivotal to</a:t>
            </a:r>
            <a:r>
              <a:rPr lang="en-GB" baseline="0" dirty="0"/>
              <a:t> seaside town regeneration.</a:t>
            </a:r>
            <a:endParaRPr lang="en-GB" dirty="0"/>
          </a:p>
        </p:txBody>
      </p:sp>
      <p:sp>
        <p:nvSpPr>
          <p:cNvPr id="4" name="Slide Number Placeholder 3"/>
          <p:cNvSpPr>
            <a:spLocks noGrp="1"/>
          </p:cNvSpPr>
          <p:nvPr>
            <p:ph type="sldNum" sz="quarter" idx="10"/>
          </p:nvPr>
        </p:nvSpPr>
        <p:spPr/>
        <p:txBody>
          <a:bodyPr/>
          <a:lstStyle/>
          <a:p>
            <a:fld id="{873E0EAC-1BB3-4D9E-8A82-3D723306BD7F}" type="slidenum">
              <a:rPr lang="en-GB" smtClean="0"/>
              <a:t>23</a:t>
            </a:fld>
            <a:endParaRPr lang="en-GB"/>
          </a:p>
        </p:txBody>
      </p:sp>
    </p:spTree>
    <p:extLst>
      <p:ext uri="{BB962C8B-B14F-4D97-AF65-F5344CB8AC3E}">
        <p14:creationId xmlns:p14="http://schemas.microsoft.com/office/powerpoint/2010/main" val="2960870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Prestatyn Town Centre has managed to buck the trend</a:t>
            </a:r>
            <a:r>
              <a:rPr lang="en-GB" baseline="0" dirty="0"/>
              <a:t> of the declining High street and has flourished in the last few years.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a development of a shopping park in the town the independent businesses were nervous of what the future may hold. After lobbying from local members the shopping park was built at the bottom end of the High Street. </a:t>
            </a:r>
          </a:p>
          <a:p>
            <a:endParaRPr lang="en-GB" baseline="0" dirty="0"/>
          </a:p>
          <a:p>
            <a:r>
              <a:rPr lang="en-GB" baseline="0" dirty="0"/>
              <a:t>With a collaborative effort from Prestatyn Town Council, Denbighshire County Council and the local businesses and Business Forum work began to ensure that the shopping park complimented the high street offer rather than threatened the smaller high street stores. </a:t>
            </a:r>
          </a:p>
          <a:p>
            <a:endParaRPr lang="en-GB" baseline="0" dirty="0"/>
          </a:p>
          <a:p>
            <a:r>
              <a:rPr lang="en-GB" baseline="0" dirty="0"/>
              <a:t>A weakness of Prestatyn is the topography of the high street which is on a relatively steep incline, making it more difficult for people to walk the length of the high street especially with the aging population in Prestatyn. There was also a silo mentality from many of the businesses as they saw themselves in competition with each other rather than using the opportunity to upsell other businesses and support the high street as a whole.</a:t>
            </a:r>
          </a:p>
          <a:p>
            <a:endParaRPr lang="en-GB" baseline="0" dirty="0"/>
          </a:p>
          <a:p>
            <a:r>
              <a:rPr lang="en-GB" baseline="0" dirty="0"/>
              <a:t>Prestatyn Town Council employed a Town Events and Community Support Officer to work with both the shopping park and the high street to turn identify gaps and concerns and make sure that the high street was given a fighting chance against the national retailers in the shopping park. </a:t>
            </a:r>
          </a:p>
          <a:p>
            <a:endParaRPr lang="en-GB" baseline="0" dirty="0"/>
          </a:p>
          <a:p>
            <a:r>
              <a:rPr lang="en-GB" baseline="0" dirty="0"/>
              <a:t>The main aim of the job was to make the Town centre a community hub. </a:t>
            </a:r>
          </a:p>
          <a:p>
            <a:endParaRPr lang="en-GB" baseline="0" dirty="0"/>
          </a:p>
          <a:p>
            <a:r>
              <a:rPr lang="en-GB" baseline="0" dirty="0"/>
              <a:t>A ‘Prestatyn Together’ group was formed of various stakeholders including businesses, local authorities, local members, schools, community groups, event organisers. </a:t>
            </a:r>
          </a:p>
          <a:p>
            <a:endParaRPr lang="en-GB" baseline="0" dirty="0"/>
          </a:p>
          <a:p>
            <a:r>
              <a:rPr lang="en-GB" baseline="0" dirty="0"/>
              <a:t>It was found that many local people did not use their local high street and so a ‘Totally Locally’ campaign was started to encourage residents to support their high street. </a:t>
            </a:r>
          </a:p>
          <a:p>
            <a:endParaRPr lang="en-GB" baseline="0" dirty="0"/>
          </a:p>
        </p:txBody>
      </p:sp>
      <p:sp>
        <p:nvSpPr>
          <p:cNvPr id="4" name="Slide Number Placeholder 3"/>
          <p:cNvSpPr>
            <a:spLocks noGrp="1"/>
          </p:cNvSpPr>
          <p:nvPr>
            <p:ph type="sldNum" sz="quarter" idx="10"/>
          </p:nvPr>
        </p:nvSpPr>
        <p:spPr/>
        <p:txBody>
          <a:bodyPr/>
          <a:lstStyle/>
          <a:p>
            <a:fld id="{873E0EAC-1BB3-4D9E-8A82-3D723306BD7F}" type="slidenum">
              <a:rPr lang="en-GB" smtClean="0"/>
              <a:t>24</a:t>
            </a:fld>
            <a:endParaRPr lang="en-GB"/>
          </a:p>
        </p:txBody>
      </p:sp>
    </p:spTree>
    <p:extLst>
      <p:ext uri="{BB962C8B-B14F-4D97-AF65-F5344CB8AC3E}">
        <p14:creationId xmlns:p14="http://schemas.microsoft.com/office/powerpoint/2010/main" val="1374281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 number of initiatives were started including: </a:t>
            </a:r>
          </a:p>
          <a:p>
            <a:pPr marL="171450" indent="-171450">
              <a:buFontTx/>
              <a:buChar char="-"/>
            </a:pPr>
            <a:r>
              <a:rPr lang="en-GB" baseline="0" dirty="0"/>
              <a:t>Free parking was provided in a number of car parks along the length of the high street and free on street parking was extended to 1 hour. </a:t>
            </a:r>
          </a:p>
          <a:p>
            <a:pPr marL="171450" indent="-171450">
              <a:buFontTx/>
              <a:buChar char="-"/>
            </a:pPr>
            <a:r>
              <a:rPr lang="en-GB" baseline="0" dirty="0"/>
              <a:t>Directional signage was used to make sure people visiting the shopping park were aware about the high street </a:t>
            </a:r>
          </a:p>
          <a:p>
            <a:pPr marL="171450" indent="-171450">
              <a:buFontTx/>
              <a:buChar char="-"/>
            </a:pPr>
            <a:r>
              <a:rPr lang="en-GB" baseline="0" dirty="0"/>
              <a:t>Delays were put on traffic light systems to encourage drivers to use the exit from the shopping park which navigated people up the high street </a:t>
            </a:r>
          </a:p>
          <a:p>
            <a:pPr marL="171450" indent="-171450">
              <a:buFontTx/>
              <a:buChar char="-"/>
            </a:pPr>
            <a:r>
              <a:rPr lang="en-GB" baseline="0" dirty="0"/>
              <a:t>A Town crier was appointed</a:t>
            </a:r>
          </a:p>
          <a:p>
            <a:pPr marL="171450" indent="-171450">
              <a:buFontTx/>
              <a:buChar char="-"/>
            </a:pPr>
            <a:r>
              <a:rPr lang="en-GB" baseline="0" dirty="0"/>
              <a:t>Town Events are planned on a regular basis</a:t>
            </a:r>
          </a:p>
          <a:p>
            <a:pPr marL="171450" indent="-171450">
              <a:buFontTx/>
              <a:buChar char="-"/>
            </a:pPr>
            <a:r>
              <a:rPr lang="en-GB" baseline="0" dirty="0"/>
              <a:t>A town map was created and was put in boards on the shopping park </a:t>
            </a:r>
          </a:p>
          <a:p>
            <a:pPr marL="171450" indent="-171450">
              <a:buFontTx/>
              <a:buChar char="-"/>
            </a:pPr>
            <a:r>
              <a:rPr lang="en-GB" baseline="0" dirty="0"/>
              <a:t>Bunting and lighting was used to draw the eye line up the high street </a:t>
            </a:r>
          </a:p>
          <a:p>
            <a:pPr marL="171450" indent="-171450">
              <a:buFontTx/>
              <a:buChar char="-"/>
            </a:pPr>
            <a:r>
              <a:rPr lang="en-GB" baseline="0" dirty="0"/>
              <a:t>Finger posts were installed to help people navigate the town </a:t>
            </a:r>
          </a:p>
          <a:p>
            <a:pPr marL="171450" indent="-171450">
              <a:buFontTx/>
              <a:buChar char="-"/>
            </a:pPr>
            <a:r>
              <a:rPr lang="en-GB" baseline="0" dirty="0"/>
              <a:t>A town brand was created</a:t>
            </a:r>
          </a:p>
          <a:p>
            <a:pPr marL="171450" indent="-171450">
              <a:buFontTx/>
              <a:buChar char="-"/>
            </a:pPr>
            <a:r>
              <a:rPr lang="en-GB" baseline="0" dirty="0"/>
              <a:t>Social media campaigns were set up to advertise different businesses – this is called ‘business in the spotlight’ and businesses are chosen at random</a:t>
            </a:r>
          </a:p>
          <a:p>
            <a:pPr marL="171450" indent="-171450">
              <a:buFontTx/>
              <a:buChar char="-"/>
            </a:pPr>
            <a:r>
              <a:rPr lang="en-GB" baseline="0" dirty="0"/>
              <a:t>A new website for the town was set up using the town branding</a:t>
            </a:r>
          </a:p>
          <a:p>
            <a:pPr marL="171450" indent="-171450">
              <a:buFontTx/>
              <a:buChar char="-"/>
            </a:pPr>
            <a:r>
              <a:rPr lang="en-GB" baseline="0" dirty="0"/>
              <a:t>A bus stop was created at the top of the high street and buses have been re-routed so that they now come up the high street making the incline less of an issue for people who have walking difficulties</a:t>
            </a:r>
          </a:p>
          <a:p>
            <a:pPr marL="171450" indent="-171450">
              <a:buFontTx/>
              <a:buChar char="-"/>
            </a:pPr>
            <a:r>
              <a:rPr lang="en-GB" baseline="0" dirty="0"/>
              <a:t>A </a:t>
            </a:r>
            <a:r>
              <a:rPr lang="en-GB" baseline="0" dirty="0" err="1"/>
              <a:t>Routemaster</a:t>
            </a:r>
            <a:r>
              <a:rPr lang="en-GB" baseline="0" dirty="0"/>
              <a:t> Bus is hired over the summer which does a route to connect the high street with the beach front, holiday parks and shopping park. The </a:t>
            </a:r>
            <a:r>
              <a:rPr lang="en-GB" baseline="0" dirty="0" err="1"/>
              <a:t>Routemaster</a:t>
            </a:r>
            <a:r>
              <a:rPr lang="en-GB" baseline="0" dirty="0"/>
              <a:t> bus was chosen due to Prestatyn Links with ‘On the Buses’ and it also was an attraction in itself for local people and not just as a method of transport. </a:t>
            </a:r>
          </a:p>
          <a:p>
            <a:pPr marL="171450" indent="-171450">
              <a:buFontTx/>
              <a:buChar char="-"/>
            </a:pPr>
            <a:endParaRPr lang="en-GB" baseline="0" dirty="0"/>
          </a:p>
          <a:p>
            <a:pPr marL="171450" indent="-171450">
              <a:buFontTx/>
              <a:buChar char="-"/>
            </a:pPr>
            <a:endParaRPr lang="en-GB" baseline="0" dirty="0"/>
          </a:p>
          <a:p>
            <a:pPr marL="171450" indent="-171450">
              <a:buFontTx/>
              <a:buChar char="-"/>
            </a:pPr>
            <a:endParaRPr lang="en-GB" baseline="0" dirty="0"/>
          </a:p>
          <a:p>
            <a:endParaRPr lang="en-GB" dirty="0"/>
          </a:p>
        </p:txBody>
      </p:sp>
      <p:sp>
        <p:nvSpPr>
          <p:cNvPr id="4" name="Slide Number Placeholder 3"/>
          <p:cNvSpPr>
            <a:spLocks noGrp="1"/>
          </p:cNvSpPr>
          <p:nvPr>
            <p:ph type="sldNum" sz="quarter" idx="10"/>
          </p:nvPr>
        </p:nvSpPr>
        <p:spPr/>
        <p:txBody>
          <a:bodyPr/>
          <a:lstStyle/>
          <a:p>
            <a:fld id="{873E0EAC-1BB3-4D9E-8A82-3D723306BD7F}" type="slidenum">
              <a:rPr lang="en-GB" smtClean="0"/>
              <a:t>25</a:t>
            </a:fld>
            <a:endParaRPr lang="en-GB"/>
          </a:p>
        </p:txBody>
      </p:sp>
    </p:spTree>
    <p:extLst>
      <p:ext uri="{BB962C8B-B14F-4D97-AF65-F5344CB8AC3E}">
        <p14:creationId xmlns:p14="http://schemas.microsoft.com/office/powerpoint/2010/main" val="3934468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Rhyl</a:t>
            </a:r>
            <a:r>
              <a:rPr lang="en-GB" baseline="0" dirty="0"/>
              <a:t> Town Centre has unfortunately faired as well as Prestatyn due to a combination of factors which have seen the town centre hit hard. </a:t>
            </a:r>
          </a:p>
          <a:p>
            <a:endParaRPr lang="en-GB" baseline="0" dirty="0"/>
          </a:p>
          <a:p>
            <a:r>
              <a:rPr lang="en-GB" baseline="0" dirty="0"/>
              <a:t>Marks and Spencer has a large central high street store in Rhyl but this was vacated when the retailer moved to their Prestatyn store. Marks and Spencer had acted as a destination shop as so when it moved footfall declined. </a:t>
            </a:r>
          </a:p>
          <a:p>
            <a:endParaRPr lang="en-GB" baseline="0" dirty="0"/>
          </a:p>
          <a:p>
            <a:r>
              <a:rPr lang="en-GB" baseline="0" dirty="0"/>
              <a:t>Rhyl was also affected by a number of major high street retails going into liquidation. </a:t>
            </a:r>
          </a:p>
          <a:p>
            <a:endParaRPr lang="en-GB" baseline="0" dirty="0"/>
          </a:p>
          <a:p>
            <a:r>
              <a:rPr lang="en-GB" baseline="0" dirty="0"/>
              <a:t>Rhyl also had extremely high business rates which were set at an impossible level which hindered any new businesses who may have wanted to set up in the town. Many landlords were having to rent their properties out rent free to try and keep tenants, or they faced having to cover the business rates personally. </a:t>
            </a:r>
          </a:p>
          <a:p>
            <a:endParaRPr lang="en-GB" baseline="0" dirty="0"/>
          </a:p>
          <a:p>
            <a:r>
              <a:rPr lang="en-GB" baseline="0" dirty="0"/>
              <a:t>Work to change the fortune of Rhyl Town Centre has began and the recent business rates revaluation has seen a drop in the rateable values of many town centre properties which will begin to assist with the regeneration of the High Street. </a:t>
            </a:r>
          </a:p>
          <a:p>
            <a:endParaRPr lang="en-GB" baseline="0" dirty="0"/>
          </a:p>
          <a:p>
            <a:r>
              <a:rPr lang="en-GB" baseline="0" dirty="0"/>
              <a:t>Sections of Rhyl high street have recently been landscaped and trees with pea lights have been installed.</a:t>
            </a:r>
          </a:p>
          <a:p>
            <a:endParaRPr lang="en-GB" baseline="0" dirty="0"/>
          </a:p>
          <a:p>
            <a:r>
              <a:rPr lang="en-GB" baseline="0" dirty="0"/>
              <a:t>Town events have also been held in Rhyl to help increase footfall. </a:t>
            </a:r>
          </a:p>
          <a:p>
            <a:endParaRPr lang="en-GB" baseline="0" dirty="0"/>
          </a:p>
          <a:p>
            <a:r>
              <a:rPr lang="en-GB" baseline="0" dirty="0"/>
              <a:t>Denbighshire County Council has also got an ambitious plan which will allow for complete regeneration of the high street. This plan includes:</a:t>
            </a:r>
          </a:p>
          <a:p>
            <a:pPr marL="171450" indent="-171450">
              <a:buFontTx/>
              <a:buChar char="-"/>
            </a:pPr>
            <a:r>
              <a:rPr lang="en-GB" baseline="0" dirty="0"/>
              <a:t>Creating high quality accommodation above shops</a:t>
            </a:r>
          </a:p>
          <a:p>
            <a:pPr marL="171450" indent="-171450">
              <a:buFontTx/>
              <a:buChar char="-"/>
            </a:pPr>
            <a:r>
              <a:rPr lang="en-GB" baseline="0" dirty="0"/>
              <a:t>Creating a new town centre car park</a:t>
            </a:r>
          </a:p>
          <a:p>
            <a:pPr marL="171450" indent="-171450">
              <a:buFontTx/>
              <a:buChar char="-"/>
            </a:pPr>
            <a:r>
              <a:rPr lang="en-GB" baseline="0" dirty="0"/>
              <a:t>Improving signage around the town </a:t>
            </a:r>
          </a:p>
          <a:p>
            <a:pPr marL="171450" indent="-171450">
              <a:buFontTx/>
              <a:buChar char="-"/>
            </a:pPr>
            <a:r>
              <a:rPr lang="en-GB" baseline="0" dirty="0"/>
              <a:t>Rationalising the parking restrictions</a:t>
            </a:r>
          </a:p>
          <a:p>
            <a:pPr marL="171450" indent="-171450">
              <a:buFontTx/>
              <a:buChar char="-"/>
            </a:pPr>
            <a:r>
              <a:rPr lang="en-GB" baseline="0" dirty="0"/>
              <a:t>Improving run down buildings and vacant units to make them more appealing to businesses</a:t>
            </a:r>
          </a:p>
          <a:p>
            <a:pPr marL="171450" indent="-171450">
              <a:buFontTx/>
              <a:buChar char="-"/>
            </a:pPr>
            <a:r>
              <a:rPr lang="en-GB" baseline="0" dirty="0"/>
              <a:t>Considering reversal of the </a:t>
            </a:r>
            <a:r>
              <a:rPr lang="en-GB" baseline="0" dirty="0" err="1"/>
              <a:t>pedestrianisation</a:t>
            </a:r>
            <a:r>
              <a:rPr lang="en-GB" baseline="0" dirty="0"/>
              <a:t> of the high street </a:t>
            </a:r>
          </a:p>
          <a:p>
            <a:pPr marL="171450" indent="-171450">
              <a:buFontTx/>
              <a:buChar char="-"/>
            </a:pPr>
            <a:r>
              <a:rPr lang="en-GB" baseline="0" dirty="0"/>
              <a:t>Ensuring any new developments compliment the high street and encourage visitors to utilise local businesses </a:t>
            </a:r>
          </a:p>
          <a:p>
            <a:pPr marL="171450" indent="-171450">
              <a:buFontTx/>
              <a:buChar char="-"/>
            </a:pPr>
            <a:r>
              <a:rPr lang="en-GB" baseline="0" dirty="0"/>
              <a:t>Moving Council office accommodation into the town centre so that workers will use the shops on their lunch breaks or before/ after work.</a:t>
            </a:r>
          </a:p>
          <a:p>
            <a:pPr marL="171450" indent="-171450">
              <a:buFontTx/>
              <a:buChar char="-"/>
            </a:pPr>
            <a:endParaRPr lang="en-GB" baseline="0" dirty="0"/>
          </a:p>
          <a:p>
            <a:pPr marL="171450" indent="-171450">
              <a:buFontTx/>
              <a:buChar char="-"/>
            </a:pPr>
            <a:endParaRPr lang="en-GB" baseline="0" dirty="0"/>
          </a:p>
        </p:txBody>
      </p:sp>
      <p:sp>
        <p:nvSpPr>
          <p:cNvPr id="4" name="Slide Number Placeholder 3"/>
          <p:cNvSpPr>
            <a:spLocks noGrp="1"/>
          </p:cNvSpPr>
          <p:nvPr>
            <p:ph type="sldNum" sz="quarter" idx="10"/>
          </p:nvPr>
        </p:nvSpPr>
        <p:spPr/>
        <p:txBody>
          <a:bodyPr/>
          <a:lstStyle/>
          <a:p>
            <a:fld id="{873E0EAC-1BB3-4D9E-8A82-3D723306BD7F}" type="slidenum">
              <a:rPr lang="en-GB" smtClean="0"/>
              <a:t>26</a:t>
            </a:fld>
            <a:endParaRPr lang="en-GB"/>
          </a:p>
        </p:txBody>
      </p:sp>
    </p:spTree>
    <p:extLst>
      <p:ext uri="{BB962C8B-B14F-4D97-AF65-F5344CB8AC3E}">
        <p14:creationId xmlns:p14="http://schemas.microsoft.com/office/powerpoint/2010/main" val="3428411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73E0EAC-1BB3-4D9E-8A82-3D723306BD7F}" type="slidenum">
              <a:rPr lang="en-GB" smtClean="0"/>
              <a:t>27</a:t>
            </a:fld>
            <a:endParaRPr lang="en-GB"/>
          </a:p>
        </p:txBody>
      </p:sp>
    </p:spTree>
    <p:extLst>
      <p:ext uri="{BB962C8B-B14F-4D97-AF65-F5344CB8AC3E}">
        <p14:creationId xmlns:p14="http://schemas.microsoft.com/office/powerpoint/2010/main" val="8075236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Scala cinema</a:t>
            </a:r>
            <a:r>
              <a:rPr lang="en-GB" baseline="0" dirty="0"/>
              <a:t> was first opened in the early 1900 as part of </a:t>
            </a:r>
            <a:r>
              <a:rPr lang="en-GB" baseline="0" dirty="0" err="1"/>
              <a:t>Prestatyn’s</a:t>
            </a:r>
            <a:r>
              <a:rPr lang="en-GB" baseline="0" dirty="0"/>
              <a:t> Town Hall. The cinema was sadly forced to close due to safety concerns in 2000.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In 2001 Friends of the Scala community group was set up to campaign for the cinema to reopen.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The scheme cost £3.4 million and this was funded by Denbighshire County council, Welsh Assembly and Prestatyn Town Council.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The Scala Arts Centre development is the result of much commitment, hard work and tenacity and the generosity of a number of individuals and funding bodies. The ambition of the Scala Prestatyn Company is to make the centre a major cultural and entertainment destination for North Wales.</a:t>
            </a:r>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As Wales’ first fully digital cinema the Scala represents a whole new experience for local cinema-goers. The two 150 seat screens feature state of the art high definition digital projection systems offering a quality and flexibility to the cinema which is unrivalled in any other Welsh cinema.</a:t>
            </a:r>
          </a:p>
          <a:p>
            <a:endParaRPr lang="en-GB" baseline="0" dirty="0"/>
          </a:p>
        </p:txBody>
      </p:sp>
      <p:sp>
        <p:nvSpPr>
          <p:cNvPr id="4" name="Slide Number Placeholder 3"/>
          <p:cNvSpPr>
            <a:spLocks noGrp="1"/>
          </p:cNvSpPr>
          <p:nvPr>
            <p:ph type="sldNum" sz="quarter" idx="10"/>
          </p:nvPr>
        </p:nvSpPr>
        <p:spPr/>
        <p:txBody>
          <a:bodyPr/>
          <a:lstStyle/>
          <a:p>
            <a:fld id="{873E0EAC-1BB3-4D9E-8A82-3D723306BD7F}" type="slidenum">
              <a:rPr lang="en-GB" smtClean="0"/>
              <a:t>28</a:t>
            </a:fld>
            <a:endParaRPr lang="en-GB"/>
          </a:p>
        </p:txBody>
      </p:sp>
    </p:spTree>
    <p:extLst>
      <p:ext uri="{BB962C8B-B14F-4D97-AF65-F5344CB8AC3E}">
        <p14:creationId xmlns:p14="http://schemas.microsoft.com/office/powerpoint/2010/main" val="36974891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Prestatyn shopping park opened</a:t>
            </a:r>
            <a:r>
              <a:rPr lang="en-GB" baseline="0" dirty="0"/>
              <a:t> in 2013. </a:t>
            </a:r>
            <a:endParaRPr lang="en-GB" dirty="0"/>
          </a:p>
          <a:p>
            <a:endParaRPr lang="en-GB" dirty="0"/>
          </a:p>
          <a:p>
            <a:r>
              <a:rPr lang="en-GB" dirty="0"/>
              <a:t>Working with</a:t>
            </a:r>
            <a:r>
              <a:rPr lang="en-GB" baseline="0" dirty="0"/>
              <a:t> developers is important to ensure that the views of the local communities are taken in to account during the design phase. </a:t>
            </a:r>
          </a:p>
          <a:p>
            <a:endParaRPr lang="en-GB" baseline="0" dirty="0"/>
          </a:p>
          <a:p>
            <a:r>
              <a:rPr lang="en-GB" baseline="0" dirty="0"/>
              <a:t>For Prestatyn shopping Park – </a:t>
            </a:r>
            <a:r>
              <a:rPr lang="en-GB" baseline="0" dirty="0" err="1"/>
              <a:t>Parc</a:t>
            </a:r>
            <a:r>
              <a:rPr lang="en-GB" baseline="0" dirty="0"/>
              <a:t> Prestatyn we worked to ensure that the town’s ‘Green theme’ was taken in to account</a:t>
            </a:r>
          </a:p>
          <a:p>
            <a:endParaRPr lang="en-GB" baseline="0" dirty="0"/>
          </a:p>
          <a:p>
            <a:r>
              <a:rPr lang="en-GB" baseline="0" dirty="0"/>
              <a:t>That buildings were complimentary to the surroundings</a:t>
            </a:r>
          </a:p>
          <a:p>
            <a:endParaRPr lang="en-GB" baseline="0" dirty="0"/>
          </a:p>
          <a:p>
            <a:r>
              <a:rPr lang="en-GB" baseline="0" dirty="0"/>
              <a:t>That the shopping park was landscaped with trees and the living walls </a:t>
            </a:r>
          </a:p>
          <a:p>
            <a:endParaRPr lang="en-GB" baseline="0" dirty="0"/>
          </a:p>
          <a:p>
            <a:r>
              <a:rPr lang="en-GB" baseline="0" dirty="0"/>
              <a:t>Prestatyn Shopping park has around…. Cars visiting a day and offers 800 free parking spaces for 3 hours</a:t>
            </a:r>
          </a:p>
          <a:p>
            <a:endParaRPr lang="en-GB" baseline="0" dirty="0"/>
          </a:p>
          <a:p>
            <a:r>
              <a:rPr lang="en-GB" baseline="0" dirty="0"/>
              <a:t>Local authorities also worked with the developers to encourage them to extend the planned 2 hour free parking to 3 hours to ensure there was ample time for people to visit the high street should they wish to. </a:t>
            </a:r>
          </a:p>
          <a:p>
            <a:endParaRPr lang="en-GB" baseline="0" dirty="0"/>
          </a:p>
          <a:p>
            <a:r>
              <a:rPr lang="en-GB" baseline="0" dirty="0"/>
              <a:t>Free parking after 6pm has also been negotiated to assist the night-time economy – the cinema and restaurants</a:t>
            </a:r>
          </a:p>
          <a:p>
            <a:endParaRPr lang="en-GB" baseline="0" dirty="0"/>
          </a:p>
          <a:p>
            <a:r>
              <a:rPr lang="en-GB" baseline="0" dirty="0"/>
              <a:t>In 2015, Phase 2 was opened which added an additional 4 shops including TK Maxx, Car Phone Warehouse, Clarks and Sports Direct. </a:t>
            </a:r>
          </a:p>
          <a:p>
            <a:endParaRPr lang="en-GB" baseline="0" dirty="0"/>
          </a:p>
          <a:p>
            <a:r>
              <a:rPr lang="en-GB" baseline="0" dirty="0"/>
              <a:t>During the design of phase 2 the back of the units were a contentious issue as they would be facing Nant Hall road which is a very picturesque approach to the town centre. There are also residential flats facing them so it was important to ensure they were aesthetically pleasing. The previously designed red brick walls were broken up with green shrubbery, windows were added to the back of the units and tasteful silver lettering was used rather than the individual shops’ branding, the town branding has also been featured on the walls which helps to tie the shopping park and the high street in together. </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873E0EAC-1BB3-4D9E-8A82-3D723306BD7F}" type="slidenum">
              <a:rPr lang="en-GB" smtClean="0"/>
              <a:t>29</a:t>
            </a:fld>
            <a:endParaRPr lang="en-GB"/>
          </a:p>
        </p:txBody>
      </p:sp>
    </p:spTree>
    <p:extLst>
      <p:ext uri="{BB962C8B-B14F-4D97-AF65-F5344CB8AC3E}">
        <p14:creationId xmlns:p14="http://schemas.microsoft.com/office/powerpoint/2010/main" val="360691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Vale of Clwyd Constituency is in North East</a:t>
            </a:r>
            <a:r>
              <a:rPr lang="en-GB" baseline="0" dirty="0"/>
              <a:t> Wales</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A</a:t>
            </a:r>
            <a:r>
              <a:rPr lang="en-GB" dirty="0"/>
              <a:t> very varied seat</a:t>
            </a:r>
            <a:r>
              <a:rPr lang="en-GB" baseline="0" dirty="0"/>
              <a:t> which combines rural hinterland with the seaside resort towns of Prestatyn and Rhyl</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Most of the population of the constituency is clustered around the coastal towns </a:t>
            </a:r>
          </a:p>
        </p:txBody>
      </p:sp>
      <p:sp>
        <p:nvSpPr>
          <p:cNvPr id="4" name="Slide Number Placeholder 3"/>
          <p:cNvSpPr>
            <a:spLocks noGrp="1"/>
          </p:cNvSpPr>
          <p:nvPr>
            <p:ph type="sldNum" sz="quarter" idx="10"/>
          </p:nvPr>
        </p:nvSpPr>
        <p:spPr/>
        <p:txBody>
          <a:bodyPr/>
          <a:lstStyle/>
          <a:p>
            <a:fld id="{873E0EAC-1BB3-4D9E-8A82-3D723306BD7F}" type="slidenum">
              <a:rPr lang="en-GB" smtClean="0"/>
              <a:t>3</a:t>
            </a:fld>
            <a:endParaRPr lang="en-GB" dirty="0"/>
          </a:p>
        </p:txBody>
      </p:sp>
    </p:spTree>
    <p:extLst>
      <p:ext uri="{BB962C8B-B14F-4D97-AF65-F5344CB8AC3E}">
        <p14:creationId xmlns:p14="http://schemas.microsoft.com/office/powerpoint/2010/main" val="854169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kern="1200" dirty="0">
                <a:solidFill>
                  <a:schemeClr val="tx1"/>
                </a:solidFill>
                <a:effectLst/>
                <a:latin typeface="+mn-lt"/>
                <a:ea typeface="+mn-ea"/>
                <a:cs typeface="+mn-cs"/>
              </a:rPr>
              <a:t>The redevelopment of the Nova involved a capital investment in the region of £4.8 million.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The ‘New’ Nova re-opened in December 2015 following a major refurbishment and building transformation programme.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This included: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60 station fitness suite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3 storey soft play zone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Multi-purpose studios/suites - capable of hosting events and functions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Café and adjoining ‘</a:t>
            </a:r>
            <a:r>
              <a:rPr lang="en-GB" sz="1200" b="0" i="0" kern="1200" dirty="0" err="1">
                <a:solidFill>
                  <a:schemeClr val="tx1"/>
                </a:solidFill>
                <a:effectLst/>
                <a:latin typeface="+mn-lt"/>
                <a:ea typeface="+mn-ea"/>
                <a:cs typeface="+mn-cs"/>
              </a:rPr>
              <a:t>Guisto</a:t>
            </a:r>
            <a:r>
              <a:rPr lang="en-GB" sz="1200" b="0" i="0" kern="1200" dirty="0">
                <a:solidFill>
                  <a:schemeClr val="tx1"/>
                </a:solidFill>
                <a:effectLst/>
                <a:latin typeface="+mn-lt"/>
                <a:ea typeface="+mn-ea"/>
                <a:cs typeface="+mn-cs"/>
              </a:rPr>
              <a:t>’ restaurant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Beachside retail units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Wi-Fi throughout the building DCC’s bold commitment to the Nova led to a significant investment in the facility – with the ‘new look’ facility designed to serve both the local community and visitors to the north Wales coast.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mn-lt"/>
                <a:ea typeface="+mn-ea"/>
                <a:cs typeface="+mn-cs"/>
              </a:rPr>
              <a:t>The Centre is now considered to be a premier, ‘fit for the future’, seaside attraction and leisure complex – an important visitor destination.</a:t>
            </a:r>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73E0EAC-1BB3-4D9E-8A82-3D723306BD7F}" type="slidenum">
              <a:rPr lang="en-GB" smtClean="0"/>
              <a:t>30</a:t>
            </a:fld>
            <a:endParaRPr lang="en-GB"/>
          </a:p>
        </p:txBody>
      </p:sp>
    </p:spTree>
    <p:extLst>
      <p:ext uri="{BB962C8B-B14F-4D97-AF65-F5344CB8AC3E}">
        <p14:creationId xmlns:p14="http://schemas.microsoft.com/office/powerpoint/2010/main" val="3294425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3E0EAC-1BB3-4D9E-8A82-3D723306BD7F}" type="slidenum">
              <a:rPr lang="en-GB" smtClean="0"/>
              <a:t>31</a:t>
            </a:fld>
            <a:endParaRPr lang="en-GB"/>
          </a:p>
        </p:txBody>
      </p:sp>
    </p:spTree>
    <p:extLst>
      <p:ext uri="{BB962C8B-B14F-4D97-AF65-F5344CB8AC3E}">
        <p14:creationId xmlns:p14="http://schemas.microsoft.com/office/powerpoint/2010/main" val="890214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The £23m Marina Quay development on the former Rhyl funfair site is set to open this summer</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Tenant</a:t>
            </a:r>
            <a:r>
              <a:rPr lang="en-GB" baseline="0" dirty="0"/>
              <a:t>s that have been secured so far include </a:t>
            </a:r>
            <a:r>
              <a:rPr lang="en-GB" dirty="0"/>
              <a:t>The Range, </a:t>
            </a:r>
            <a:r>
              <a:rPr lang="en-GB" dirty="0" err="1"/>
              <a:t>Poundworld</a:t>
            </a:r>
            <a:r>
              <a:rPr lang="en-GB" dirty="0"/>
              <a:t>, </a:t>
            </a:r>
            <a:r>
              <a:rPr lang="en-GB" dirty="0" err="1"/>
              <a:t>Farmfoods</a:t>
            </a:r>
            <a:r>
              <a:rPr lang="en-GB" dirty="0"/>
              <a:t>, Burger King and Greggs</a:t>
            </a:r>
            <a:r>
              <a:rPr lang="en-GB" baseline="0" dirty="0"/>
              <a:t> </a:t>
            </a:r>
          </a:p>
          <a:p>
            <a:pPr marL="171450" indent="-171450">
              <a:buFont typeface="Arial" panose="020B0604020202020204" pitchFamily="34" charset="0"/>
              <a:buChar char="•"/>
            </a:pPr>
            <a:endParaRPr lang="en-GB" u="none" baseline="0" dirty="0"/>
          </a:p>
          <a:p>
            <a:pPr marL="171450" indent="-171450">
              <a:buFont typeface="Arial" panose="020B0604020202020204" pitchFamily="34" charset="0"/>
              <a:buChar char="•"/>
            </a:pPr>
            <a:r>
              <a:rPr lang="en-GB" dirty="0"/>
              <a:t>The scheme is on target for completion in May with the new stores expecting to open for trading in July or early August.</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Skills Fairs are taking place to highlight the jobs on offer and ensure as many local people as possible are in a position to secure a role, with the eventual plan to have 500 jobs on the site.</a:t>
            </a:r>
          </a:p>
          <a:p>
            <a:endParaRPr lang="en-GB" u="none" dirty="0"/>
          </a:p>
          <a:p>
            <a:endParaRPr lang="en-GB" u="none" dirty="0"/>
          </a:p>
        </p:txBody>
      </p:sp>
      <p:sp>
        <p:nvSpPr>
          <p:cNvPr id="4" name="Slide Number Placeholder 3"/>
          <p:cNvSpPr>
            <a:spLocks noGrp="1"/>
          </p:cNvSpPr>
          <p:nvPr>
            <p:ph type="sldNum" sz="quarter" idx="10"/>
          </p:nvPr>
        </p:nvSpPr>
        <p:spPr/>
        <p:txBody>
          <a:bodyPr/>
          <a:lstStyle/>
          <a:p>
            <a:fld id="{873E0EAC-1BB3-4D9E-8A82-3D723306BD7F}" type="slidenum">
              <a:rPr lang="en-GB" smtClean="0"/>
              <a:t>32</a:t>
            </a:fld>
            <a:endParaRPr lang="en-GB"/>
          </a:p>
        </p:txBody>
      </p:sp>
    </p:spTree>
    <p:extLst>
      <p:ext uri="{BB962C8B-B14F-4D97-AF65-F5344CB8AC3E}">
        <p14:creationId xmlns:p14="http://schemas.microsoft.com/office/powerpoint/2010/main" val="6109975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Bringing extra hotel beds to Denbighshire is the aim for the coming year as tourism in the county is rising, bringing hundreds of millions of pounds into the local economy. </a:t>
            </a:r>
          </a:p>
          <a:p>
            <a:pPr marL="0" indent="0">
              <a:buFont typeface="Arial" panose="020B0604020202020204" pitchFamily="34" charset="0"/>
              <a:buNone/>
            </a:pPr>
            <a:endParaRPr lang="en-GB" dirty="0"/>
          </a:p>
          <a:p>
            <a:pPr marL="171450" indent="-171450">
              <a:buFont typeface="Arial" panose="020B0604020202020204" pitchFamily="34" charset="0"/>
              <a:buChar char="•"/>
            </a:pPr>
            <a:r>
              <a:rPr lang="en-GB" dirty="0"/>
              <a:t>The main focus for the coming year is to increase the quality and number of beds in the county and developments in the pipeline include a Premier Inn and Travelodge in Rhyl which will bring an extra 140 beds to the county.  </a:t>
            </a:r>
          </a:p>
          <a:p>
            <a:r>
              <a:rPr lang="en-GB" dirty="0"/>
              <a:t> </a:t>
            </a:r>
          </a:p>
          <a:p>
            <a:r>
              <a:rPr lang="en-GB" dirty="0"/>
              <a:t> </a:t>
            </a:r>
          </a:p>
          <a:p>
            <a:r>
              <a:rPr lang="en-GB" dirty="0"/>
              <a:t> </a:t>
            </a:r>
          </a:p>
          <a:p>
            <a:r>
              <a:rPr lang="en-GB" dirty="0"/>
              <a:t> </a:t>
            </a:r>
          </a:p>
        </p:txBody>
      </p:sp>
      <p:sp>
        <p:nvSpPr>
          <p:cNvPr id="4" name="Slide Number Placeholder 3"/>
          <p:cNvSpPr>
            <a:spLocks noGrp="1"/>
          </p:cNvSpPr>
          <p:nvPr>
            <p:ph type="sldNum" sz="quarter" idx="10"/>
          </p:nvPr>
        </p:nvSpPr>
        <p:spPr/>
        <p:txBody>
          <a:bodyPr/>
          <a:lstStyle/>
          <a:p>
            <a:fld id="{873E0EAC-1BB3-4D9E-8A82-3D723306BD7F}" type="slidenum">
              <a:rPr lang="en-GB" smtClean="0"/>
              <a:t>33</a:t>
            </a:fld>
            <a:endParaRPr lang="en-GB"/>
          </a:p>
        </p:txBody>
      </p:sp>
    </p:spTree>
    <p:extLst>
      <p:ext uri="{BB962C8B-B14F-4D97-AF65-F5344CB8AC3E}">
        <p14:creationId xmlns:p14="http://schemas.microsoft.com/office/powerpoint/2010/main" val="64965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Rhyl waterfront</a:t>
            </a:r>
            <a:r>
              <a:rPr lang="en-GB" sz="1200" kern="1200" baseline="0" dirty="0">
                <a:solidFill>
                  <a:schemeClr val="tx1"/>
                </a:solidFill>
                <a:effectLst/>
                <a:latin typeface="+mn-lt"/>
                <a:ea typeface="+mn-ea"/>
                <a:cs typeface="+mn-cs"/>
              </a:rPr>
              <a:t> is due to undergo a massive redevelopment project. </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waterfront development project is worth £29million in total and has been funded partly by the Welsh Government and Denbighshire County Council, with the remainder from private sector investment being secured by our development partner. This includes £3.5million of funding through the Welsh Government’s Vibrant and Viable places scheme.  </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Exciting proposals for a brand new waterpark in Rhyl have moved a step closer, with the planning application for the ambitious leisure attraction now submitted for consideration.</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proposal is for a 1200 metre square water space, with indoor and outdoor flume rides, children’s water play frame and slides, double height children’s play activity zone, climbing facilities, party rooms, reception, sales areas, outside Splash Pool – two wet splash pads, sun lounger areas and café terraces to provide wet play entertainment.</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There will also be beach ‘style’ changing huts in the outdoor splash zone and WC facilities, as well as a bar and terrace to cater for evening trade.</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It is anticipated that the development will create 60 new jobs and attract 350,000 additional visitors to the town every year. </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Subject to planning permission, work will begin in September 2017 with the new facilities open in early 2019.</a:t>
            </a:r>
          </a:p>
          <a:p>
            <a:pPr marL="171450" indent="-171450">
              <a:buFont typeface="Arial" panose="020B0604020202020204" pitchFamily="34" charset="0"/>
              <a:buChar char="•"/>
            </a:pP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waterpark is a flagship project for the Councils and the development is an essential element of efforts to increase footfall in the town, to create jobs and increase spend in the local economy. This has also been at the forefront of our proposals to redevelop the waterfront and is a major part of our regeneration plans for Rhyl.</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73E0EAC-1BB3-4D9E-8A82-3D723306BD7F}" type="slidenum">
              <a:rPr lang="en-GB" smtClean="0"/>
              <a:t>34</a:t>
            </a:fld>
            <a:endParaRPr lang="en-GB"/>
          </a:p>
        </p:txBody>
      </p:sp>
    </p:spTree>
    <p:extLst>
      <p:ext uri="{BB962C8B-B14F-4D97-AF65-F5344CB8AC3E}">
        <p14:creationId xmlns:p14="http://schemas.microsoft.com/office/powerpoint/2010/main" val="40733883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a:t>
            </a:r>
            <a:r>
              <a:rPr lang="en-GB" baseline="0" dirty="0"/>
              <a:t> part of the Rhyl Waterfront Developments Rhyl Pavilion Theatre is receiving a make over. The pavilion is being </a:t>
            </a:r>
            <a:r>
              <a:rPr lang="en-GB" baseline="0" dirty="0" err="1"/>
              <a:t>reclad</a:t>
            </a:r>
            <a:r>
              <a:rPr lang="en-GB" baseline="0" dirty="0"/>
              <a:t> and has had an internal make over to the entrance way, foyer and box office. There will also be a restaurant which will over look the beach.  </a:t>
            </a:r>
            <a:endParaRPr lang="en-GB" dirty="0"/>
          </a:p>
        </p:txBody>
      </p:sp>
      <p:sp>
        <p:nvSpPr>
          <p:cNvPr id="4" name="Slide Number Placeholder 3"/>
          <p:cNvSpPr>
            <a:spLocks noGrp="1"/>
          </p:cNvSpPr>
          <p:nvPr>
            <p:ph type="sldNum" sz="quarter" idx="10"/>
          </p:nvPr>
        </p:nvSpPr>
        <p:spPr/>
        <p:txBody>
          <a:bodyPr/>
          <a:lstStyle/>
          <a:p>
            <a:fld id="{873E0EAC-1BB3-4D9E-8A82-3D723306BD7F}" type="slidenum">
              <a:rPr lang="en-GB" smtClean="0"/>
              <a:t>35</a:t>
            </a:fld>
            <a:endParaRPr lang="en-GB"/>
          </a:p>
        </p:txBody>
      </p:sp>
    </p:spTree>
    <p:extLst>
      <p:ext uri="{BB962C8B-B14F-4D97-AF65-F5344CB8AC3E}">
        <p14:creationId xmlns:p14="http://schemas.microsoft.com/office/powerpoint/2010/main" val="10500413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Rhyl Harbour has already undergone a dramatic regeneration which has hugely improved the facilities on offer. A new boat park has been built, together with a new launching slipway, pontoons and a quay wall. Seeing this become a reality has set a precedent for the wider regeneration project, instilling real confidence (both in and outside of the town) that the new facilities and amenities we are developing will really deliver a fantastic result for Rhyl.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73E0EAC-1BB3-4D9E-8A82-3D723306BD7F}" type="slidenum">
              <a:rPr lang="en-GB" smtClean="0"/>
              <a:t>36</a:t>
            </a:fld>
            <a:endParaRPr lang="en-GB"/>
          </a:p>
        </p:txBody>
      </p:sp>
    </p:spTree>
    <p:extLst>
      <p:ext uri="{BB962C8B-B14F-4D97-AF65-F5344CB8AC3E}">
        <p14:creationId xmlns:p14="http://schemas.microsoft.com/office/powerpoint/2010/main" val="34831174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Events</a:t>
            </a:r>
            <a:r>
              <a:rPr lang="en-GB" baseline="0" dirty="0"/>
              <a:t> in Prestatyn are regularly organised by Prestatyn Town Council and Community Groups to attract visitors and residents to the town centre. Events have been planned to attract a variety of ages throughout the year in the hope that they will help to advertise the businesses in the high street. </a:t>
            </a:r>
          </a:p>
          <a:p>
            <a:endParaRPr lang="en-GB" baseline="0" dirty="0"/>
          </a:p>
          <a:p>
            <a:r>
              <a:rPr lang="en-GB" baseline="0" dirty="0"/>
              <a:t>Some of the events: </a:t>
            </a:r>
          </a:p>
          <a:p>
            <a:pPr marL="171450" indent="-171450">
              <a:buFontTx/>
              <a:buChar char="-"/>
            </a:pPr>
            <a:r>
              <a:rPr lang="en-GB" baseline="0" dirty="0"/>
              <a:t>Carnival </a:t>
            </a:r>
          </a:p>
          <a:p>
            <a:pPr marL="171450" indent="-171450">
              <a:buFontTx/>
              <a:buChar char="-"/>
            </a:pPr>
            <a:r>
              <a:rPr lang="en-GB" baseline="0" dirty="0"/>
              <a:t>Classic Car Show</a:t>
            </a:r>
          </a:p>
          <a:p>
            <a:pPr marL="171450" indent="-171450">
              <a:buFontTx/>
              <a:buChar char="-"/>
            </a:pPr>
            <a:r>
              <a:rPr lang="en-GB" baseline="0" dirty="0"/>
              <a:t>Flower Show</a:t>
            </a:r>
          </a:p>
          <a:p>
            <a:pPr marL="171450" indent="-171450">
              <a:buFontTx/>
              <a:buChar char="-"/>
            </a:pPr>
            <a:r>
              <a:rPr lang="en-GB" baseline="0" dirty="0"/>
              <a:t>Prestatyn Rocks</a:t>
            </a:r>
          </a:p>
          <a:p>
            <a:pPr marL="171450" indent="-171450">
              <a:buFontTx/>
              <a:buChar char="-"/>
            </a:pPr>
            <a:r>
              <a:rPr lang="en-GB" baseline="0" dirty="0"/>
              <a:t>Prestatyn Walking Festival </a:t>
            </a:r>
          </a:p>
          <a:p>
            <a:pPr marL="171450" indent="-171450">
              <a:buFontTx/>
              <a:buChar char="-"/>
            </a:pPr>
            <a:r>
              <a:rPr lang="en-GB" baseline="0" dirty="0"/>
              <a:t>The Romans Return </a:t>
            </a:r>
          </a:p>
          <a:p>
            <a:pPr marL="171450" indent="-171450">
              <a:buFontTx/>
              <a:buChar char="-"/>
            </a:pPr>
            <a:r>
              <a:rPr lang="en-GB" baseline="0" dirty="0"/>
              <a:t>It’s a knock out </a:t>
            </a:r>
          </a:p>
          <a:p>
            <a:pPr marL="171450" indent="-171450">
              <a:buFontTx/>
              <a:buChar char="-"/>
            </a:pPr>
            <a:r>
              <a:rPr lang="en-GB" baseline="0" dirty="0"/>
              <a:t>Easter </a:t>
            </a:r>
            <a:r>
              <a:rPr lang="en-GB" baseline="0" dirty="0" err="1"/>
              <a:t>Eggstravaganza</a:t>
            </a:r>
            <a:endParaRPr lang="en-GB" baseline="0" dirty="0"/>
          </a:p>
          <a:p>
            <a:pPr marL="171450" indent="-171450">
              <a:buFontTx/>
              <a:buChar char="-"/>
            </a:pPr>
            <a:r>
              <a:rPr lang="en-GB" baseline="0" dirty="0"/>
              <a:t>The Guinness World Record Sandcastle Attempt</a:t>
            </a:r>
          </a:p>
          <a:p>
            <a:pPr marL="171450" indent="-171450">
              <a:buFontTx/>
              <a:buChar char="-"/>
            </a:pPr>
            <a:r>
              <a:rPr lang="en-GB" baseline="0" dirty="0"/>
              <a:t>Halloween </a:t>
            </a:r>
            <a:r>
              <a:rPr lang="en-GB" baseline="0" dirty="0" err="1"/>
              <a:t>Spooktacular</a:t>
            </a:r>
            <a:endParaRPr lang="en-GB" baseline="0" dirty="0"/>
          </a:p>
          <a:p>
            <a:pPr marL="171450" indent="-171450">
              <a:buFontTx/>
              <a:buChar char="-"/>
            </a:pPr>
            <a:r>
              <a:rPr lang="en-GB" baseline="0" dirty="0"/>
              <a:t>Christmas in Prestatyn including a Christmas parade</a:t>
            </a:r>
          </a:p>
          <a:p>
            <a:pPr marL="171450" indent="-171450">
              <a:buFontTx/>
              <a:buChar char="-"/>
            </a:pPr>
            <a:r>
              <a:rPr lang="en-GB" baseline="0" dirty="0"/>
              <a:t>Santa’s Grotto </a:t>
            </a:r>
          </a:p>
          <a:p>
            <a:pPr marL="171450" indent="-171450">
              <a:buFontTx/>
              <a:buChar char="-"/>
            </a:pPr>
            <a:r>
              <a:rPr lang="en-GB" baseline="0" dirty="0"/>
              <a:t>Fantasy </a:t>
            </a:r>
            <a:r>
              <a:rPr lang="en-GB" baseline="0" dirty="0" err="1"/>
              <a:t>Funday</a:t>
            </a:r>
            <a:r>
              <a:rPr lang="en-GB" baseline="0" dirty="0"/>
              <a:t> </a:t>
            </a:r>
          </a:p>
          <a:p>
            <a:endParaRPr lang="en-GB" baseline="0" dirty="0"/>
          </a:p>
          <a:p>
            <a:r>
              <a:rPr lang="en-GB" baseline="0" dirty="0"/>
              <a:t>To ensure a circulation of the high street different locations are used throughout the high street and people are encouraged to walk between them. Car parks are often utilised as the event location too. </a:t>
            </a:r>
          </a:p>
          <a:p>
            <a:endParaRPr lang="en-GB" baseline="0" dirty="0"/>
          </a:p>
          <a:p>
            <a:r>
              <a:rPr lang="en-GB" baseline="0" dirty="0"/>
              <a:t>Treasure hunts are organised where an object is hidden in different shop windows and when someone has found it they go in to the shop to collect a sticker and when all the stickers are collected they would be issues a prize. This was done so that people unknowingly window shopped whilst at the event. </a:t>
            </a:r>
          </a:p>
          <a:p>
            <a:endParaRPr lang="en-GB" baseline="0" dirty="0"/>
          </a:p>
          <a:p>
            <a:r>
              <a:rPr lang="en-GB" baseline="0" dirty="0"/>
              <a:t>Events were also organised to celebrate the town’s heritage such as the Roman event where locally discovered artefacts were showcased and a trip to </a:t>
            </a:r>
            <a:r>
              <a:rPr lang="en-GB" baseline="0" dirty="0" err="1"/>
              <a:t>Prestatyn’s</a:t>
            </a:r>
            <a:r>
              <a:rPr lang="en-GB" baseline="0" dirty="0"/>
              <a:t> Roman bath house was also </a:t>
            </a:r>
            <a:r>
              <a:rPr lang="en-GB" baseline="0" dirty="0" err="1"/>
              <a:t>incorportated</a:t>
            </a:r>
            <a:endParaRPr lang="en-GB" dirty="0"/>
          </a:p>
        </p:txBody>
      </p:sp>
      <p:sp>
        <p:nvSpPr>
          <p:cNvPr id="4" name="Slide Number Placeholder 3"/>
          <p:cNvSpPr>
            <a:spLocks noGrp="1"/>
          </p:cNvSpPr>
          <p:nvPr>
            <p:ph type="sldNum" sz="quarter" idx="10"/>
          </p:nvPr>
        </p:nvSpPr>
        <p:spPr/>
        <p:txBody>
          <a:bodyPr/>
          <a:lstStyle/>
          <a:p>
            <a:fld id="{873E0EAC-1BB3-4D9E-8A82-3D723306BD7F}" type="slidenum">
              <a:rPr lang="en-GB" smtClean="0"/>
              <a:t>37</a:t>
            </a:fld>
            <a:endParaRPr lang="en-GB"/>
          </a:p>
        </p:txBody>
      </p:sp>
    </p:spTree>
    <p:extLst>
      <p:ext uri="{BB962C8B-B14F-4D97-AF65-F5344CB8AC3E}">
        <p14:creationId xmlns:p14="http://schemas.microsoft.com/office/powerpoint/2010/main" val="5409439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over</a:t>
            </a:r>
            <a:r>
              <a:rPr lang="en-GB" baseline="0" dirty="0"/>
              <a:t> 3</a:t>
            </a:r>
            <a:r>
              <a:rPr lang="en-GB" dirty="0"/>
              <a:t> minutes long so you may not want to pla</a:t>
            </a:r>
            <a:r>
              <a:rPr lang="en-GB" baseline="0" dirty="0"/>
              <a:t>y it depending on your timings</a:t>
            </a:r>
          </a:p>
          <a:p>
            <a:endParaRPr lang="en-GB" baseline="0" dirty="0"/>
          </a:p>
          <a:p>
            <a:r>
              <a:rPr lang="en-GB" baseline="0" dirty="0"/>
              <a:t>A very windy day in Prestatyn wand we unfortunately fell short of the record but it brought out the crowds and was featured in the telegraph and on BBC and ITV news. </a:t>
            </a:r>
          </a:p>
          <a:p>
            <a:endParaRPr lang="en-GB" dirty="0"/>
          </a:p>
        </p:txBody>
      </p:sp>
      <p:sp>
        <p:nvSpPr>
          <p:cNvPr id="4" name="Slide Number Placeholder 3"/>
          <p:cNvSpPr>
            <a:spLocks noGrp="1"/>
          </p:cNvSpPr>
          <p:nvPr>
            <p:ph type="sldNum" sz="quarter" idx="10"/>
          </p:nvPr>
        </p:nvSpPr>
        <p:spPr/>
        <p:txBody>
          <a:bodyPr/>
          <a:lstStyle/>
          <a:p>
            <a:fld id="{873E0EAC-1BB3-4D9E-8A82-3D723306BD7F}" type="slidenum">
              <a:rPr lang="en-GB" smtClean="0"/>
              <a:t>38</a:t>
            </a:fld>
            <a:endParaRPr lang="en-GB"/>
          </a:p>
        </p:txBody>
      </p:sp>
    </p:spTree>
    <p:extLst>
      <p:ext uri="{BB962C8B-B14F-4D97-AF65-F5344CB8AC3E}">
        <p14:creationId xmlns:p14="http://schemas.microsoft.com/office/powerpoint/2010/main" val="33355172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Rhyl has its own events area which is positioned between</a:t>
            </a:r>
            <a:r>
              <a:rPr lang="en-GB" baseline="0" dirty="0"/>
              <a:t> the beach and the town centre. </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Due to this area Rhyl attracts a variety of large events which are attended by thousands of people. </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These include: </a:t>
            </a:r>
          </a:p>
          <a:p>
            <a:pPr marL="0" indent="0">
              <a:buFont typeface="Arial" panose="020B0604020202020204" pitchFamily="34" charset="0"/>
              <a:buNone/>
            </a:pPr>
            <a:r>
              <a:rPr lang="en-GB" baseline="0" dirty="0"/>
              <a:t>Rhyl Air Show </a:t>
            </a:r>
          </a:p>
          <a:p>
            <a:pPr marL="0" indent="0">
              <a:buFont typeface="Arial" panose="020B0604020202020204" pitchFamily="34" charset="0"/>
              <a:buNone/>
            </a:pPr>
            <a:r>
              <a:rPr lang="en-GB" baseline="0" dirty="0"/>
              <a:t>Proms on the Prom </a:t>
            </a:r>
          </a:p>
          <a:p>
            <a:pPr marL="0" indent="0">
              <a:buFont typeface="Arial" panose="020B0604020202020204" pitchFamily="34" charset="0"/>
              <a:buNone/>
            </a:pPr>
            <a:r>
              <a:rPr lang="en-GB" baseline="0" dirty="0"/>
              <a:t>Touring live music concerns such as Madness </a:t>
            </a:r>
          </a:p>
          <a:p>
            <a:pPr marL="0" indent="0">
              <a:buFont typeface="Arial" panose="020B0604020202020204" pitchFamily="34" charset="0"/>
              <a:buNone/>
            </a:pPr>
            <a:r>
              <a:rPr lang="en-GB" baseline="0" dirty="0"/>
              <a:t>They hold fan zones for major sporting event </a:t>
            </a:r>
          </a:p>
          <a:p>
            <a:pPr marL="0" indent="0">
              <a:buFont typeface="Arial" panose="020B0604020202020204" pitchFamily="34" charset="0"/>
              <a:buNone/>
            </a:pPr>
            <a:r>
              <a:rPr lang="en-GB" baseline="0" dirty="0"/>
              <a:t>A Circus </a:t>
            </a:r>
          </a:p>
          <a:p>
            <a:pPr marL="0" indent="0">
              <a:buFont typeface="Arial" panose="020B0604020202020204" pitchFamily="34" charset="0"/>
              <a:buNone/>
            </a:pPr>
            <a:r>
              <a:rPr lang="en-GB" baseline="0" dirty="0"/>
              <a:t>Charity event such as race for life </a:t>
            </a:r>
          </a:p>
          <a:p>
            <a:pPr marL="0" indent="0">
              <a:buFont typeface="Arial" panose="020B0604020202020204" pitchFamily="34" charset="0"/>
              <a:buNone/>
            </a:pPr>
            <a:r>
              <a:rPr lang="en-GB" baseline="0" dirty="0"/>
              <a:t>Beach Fest </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Other local events are also held through the year such as:</a:t>
            </a:r>
          </a:p>
          <a:p>
            <a:pPr marL="0" indent="0">
              <a:buFont typeface="Arial" panose="020B0604020202020204" pitchFamily="34" charset="0"/>
              <a:buNone/>
            </a:pPr>
            <a:r>
              <a:rPr lang="en-GB" baseline="0" dirty="0"/>
              <a:t>Rhyl Carnival </a:t>
            </a:r>
          </a:p>
          <a:p>
            <a:pPr marL="0" indent="0">
              <a:buFont typeface="Arial" panose="020B0604020202020204" pitchFamily="34" charset="0"/>
              <a:buNone/>
            </a:pPr>
            <a:r>
              <a:rPr lang="en-GB" baseline="0" dirty="0"/>
              <a:t>Local music festivals </a:t>
            </a:r>
          </a:p>
          <a:p>
            <a:pPr marL="0" indent="0">
              <a:buFont typeface="Arial" panose="020B0604020202020204" pitchFamily="34" charset="0"/>
              <a:buNone/>
            </a:pPr>
            <a:r>
              <a:rPr lang="en-GB" baseline="0" dirty="0"/>
              <a:t>The Christmas lights switch on </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Rhyl Air Show is organised by Denbighshire County Council and supported by Rhyl Town Council and local business sponsors. It attracts over 100,000 visitors over the two day event. </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This year’s air show will be on Saturday 26</a:t>
            </a:r>
            <a:r>
              <a:rPr lang="en-GB" baseline="30000" dirty="0"/>
              <a:t>th</a:t>
            </a:r>
            <a:r>
              <a:rPr lang="en-GB" baseline="0" dirty="0"/>
              <a:t> and Sunday 27</a:t>
            </a:r>
            <a:r>
              <a:rPr lang="en-GB" baseline="30000" dirty="0"/>
              <a:t>th</a:t>
            </a:r>
            <a:r>
              <a:rPr lang="en-GB" baseline="0" dirty="0"/>
              <a:t> August 2017 – and I definitely recommend it. </a:t>
            </a:r>
          </a:p>
          <a:p>
            <a:pPr marL="0" indent="0">
              <a:buFont typeface="Arial" panose="020B0604020202020204" pitchFamily="34" charset="0"/>
              <a:buNone/>
            </a:pPr>
            <a:endParaRPr lang="en-GB" baseline="0" dirty="0"/>
          </a:p>
        </p:txBody>
      </p:sp>
      <p:sp>
        <p:nvSpPr>
          <p:cNvPr id="4" name="Slide Number Placeholder 3"/>
          <p:cNvSpPr>
            <a:spLocks noGrp="1"/>
          </p:cNvSpPr>
          <p:nvPr>
            <p:ph type="sldNum" sz="quarter" idx="10"/>
          </p:nvPr>
        </p:nvSpPr>
        <p:spPr/>
        <p:txBody>
          <a:bodyPr/>
          <a:lstStyle/>
          <a:p>
            <a:fld id="{873E0EAC-1BB3-4D9E-8A82-3D723306BD7F}" type="slidenum">
              <a:rPr lang="en-GB" smtClean="0"/>
              <a:t>39</a:t>
            </a:fld>
            <a:endParaRPr lang="en-GB"/>
          </a:p>
        </p:txBody>
      </p:sp>
    </p:spTree>
    <p:extLst>
      <p:ext uri="{BB962C8B-B14F-4D97-AF65-F5344CB8AC3E}">
        <p14:creationId xmlns:p14="http://schemas.microsoft.com/office/powerpoint/2010/main" val="817489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3E0EAC-1BB3-4D9E-8A82-3D723306BD7F}" type="slidenum">
              <a:rPr lang="en-GB" smtClean="0"/>
              <a:t>4</a:t>
            </a:fld>
            <a:endParaRPr lang="en-GB"/>
          </a:p>
        </p:txBody>
      </p:sp>
    </p:spTree>
    <p:extLst>
      <p:ext uri="{BB962C8B-B14F-4D97-AF65-F5344CB8AC3E}">
        <p14:creationId xmlns:p14="http://schemas.microsoft.com/office/powerpoint/2010/main" val="35520709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Ensuring</a:t>
            </a:r>
            <a:r>
              <a:rPr lang="en-GB" baseline="0" dirty="0"/>
              <a:t> the good work that is being done in both towns is noticed it has been vital to promote the towns.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The promotion has also helped to combat problems with poor reputations.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Having positive image and news coming up top on internet search engines is particularly important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As previously mentioned entering national competitions also helps to promote the towns </a:t>
            </a:r>
          </a:p>
        </p:txBody>
      </p:sp>
      <p:sp>
        <p:nvSpPr>
          <p:cNvPr id="4" name="Slide Number Placeholder 3"/>
          <p:cNvSpPr>
            <a:spLocks noGrp="1"/>
          </p:cNvSpPr>
          <p:nvPr>
            <p:ph type="sldNum" sz="quarter" idx="10"/>
          </p:nvPr>
        </p:nvSpPr>
        <p:spPr/>
        <p:txBody>
          <a:bodyPr/>
          <a:lstStyle/>
          <a:p>
            <a:fld id="{873E0EAC-1BB3-4D9E-8A82-3D723306BD7F}" type="slidenum">
              <a:rPr lang="en-GB" smtClean="0"/>
              <a:t>40</a:t>
            </a:fld>
            <a:endParaRPr lang="en-GB"/>
          </a:p>
        </p:txBody>
      </p:sp>
    </p:spTree>
    <p:extLst>
      <p:ext uri="{BB962C8B-B14F-4D97-AF65-F5344CB8AC3E}">
        <p14:creationId xmlns:p14="http://schemas.microsoft.com/office/powerpoint/2010/main" val="31952917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Both Towns have had their</a:t>
            </a:r>
            <a:r>
              <a:rPr lang="en-GB" baseline="0" dirty="0"/>
              <a:t> own brands created to help market the towns.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err="1"/>
              <a:t>Prestatyn’s</a:t>
            </a:r>
            <a:r>
              <a:rPr lang="en-GB" baseline="0" dirty="0"/>
              <a:t> Brand ‘It’s at Prestatyn’ was created when Prestatyn Town Council asked a local design company to capture the essence of Prestatyn and the fact traditional meets modern. This brand has been designed to ensure it can be used by everyone and so there are a variety of options such as ‘shop at Prestatyn’ ‘Paddle at Prestatyn’ ‘walk at Prestatyn’.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The website, social media channels and all events marketing utilises the brand. Signage around the town has also been created in the brand.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The Love Rhyl brand was about changing perceptions of the town and incorporating everything that everyone loves about Rhyl.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This brand is also used on all their online efforts and events marketing.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To change the reputation for Rhyl there has been a ‘changing perceptions’ project which targets both internal and external stakeholders.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To raise awareness and to allow residents to help shape the town’s future, we have appointed over 30 town champions – from all walks of life – to help us communicate the changes happening in Rhyl through their networks in the town and further afield. These champions range from representatives from community projects, to local business owners and college students, and we have more volunteers for this every month.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There have also been ten amateur photographers appointed to capture Rhyl as it changes, and show why people choose to live here through our </a:t>
            </a:r>
            <a:r>
              <a:rPr lang="en-GB" baseline="0" dirty="0" err="1"/>
              <a:t>LoveRhyl</a:t>
            </a:r>
            <a:r>
              <a:rPr lang="en-GB" baseline="0" dirty="0"/>
              <a:t> Instagram page. They have been tasked with sharing their favourite locations, memories and perspectives of the town during the redevelopment. They share a regular stream of photos which are posted onto the official Instagram page, and each Wednesday, the very best of these is published as a ‘picture of the week’ in the local Rhyl Journal newspaper, website and social media pages. Rhyl really is on the cusp of change and their photographs really capture this.</a:t>
            </a:r>
          </a:p>
          <a:p>
            <a:pPr marL="171450" indent="-171450">
              <a:buFont typeface="Arial" panose="020B0604020202020204" pitchFamily="34" charset="0"/>
              <a:buChar char="•"/>
            </a:pPr>
            <a:endParaRPr lang="en-GB" baseline="0" dirty="0"/>
          </a:p>
          <a:p>
            <a:pPr marL="0" indent="0">
              <a:buFont typeface="Arial" panose="020B0604020202020204" pitchFamily="34" charset="0"/>
              <a:buNone/>
            </a:pPr>
            <a:endParaRPr lang="en-GB" baseline="0"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873E0EAC-1BB3-4D9E-8A82-3D723306BD7F}" type="slidenum">
              <a:rPr lang="en-GB" smtClean="0"/>
              <a:t>41</a:t>
            </a:fld>
            <a:endParaRPr lang="en-GB"/>
          </a:p>
        </p:txBody>
      </p:sp>
    </p:spTree>
    <p:extLst>
      <p:ext uri="{BB962C8B-B14F-4D97-AF65-F5344CB8AC3E}">
        <p14:creationId xmlns:p14="http://schemas.microsoft.com/office/powerpoint/2010/main" val="30831653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Prestatyn Town Council and Denbighshire</a:t>
            </a:r>
            <a:r>
              <a:rPr lang="en-GB" baseline="0" dirty="0"/>
              <a:t> County Council have funded a promotional video which has been….</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Prestatyn Scala Cinema also plays a shortened version of the video before every film they show. </a:t>
            </a:r>
            <a:endParaRPr lang="en-GB" dirty="0"/>
          </a:p>
        </p:txBody>
      </p:sp>
      <p:sp>
        <p:nvSpPr>
          <p:cNvPr id="4" name="Slide Number Placeholder 3"/>
          <p:cNvSpPr>
            <a:spLocks noGrp="1"/>
          </p:cNvSpPr>
          <p:nvPr>
            <p:ph type="sldNum" sz="quarter" idx="10"/>
          </p:nvPr>
        </p:nvSpPr>
        <p:spPr/>
        <p:txBody>
          <a:bodyPr/>
          <a:lstStyle/>
          <a:p>
            <a:fld id="{873E0EAC-1BB3-4D9E-8A82-3D723306BD7F}" type="slidenum">
              <a:rPr lang="en-GB" smtClean="0"/>
              <a:t>42</a:t>
            </a:fld>
            <a:endParaRPr lang="en-GB"/>
          </a:p>
        </p:txBody>
      </p:sp>
    </p:spTree>
    <p:extLst>
      <p:ext uri="{BB962C8B-B14F-4D97-AF65-F5344CB8AC3E}">
        <p14:creationId xmlns:p14="http://schemas.microsoft.com/office/powerpoint/2010/main" val="25944079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Denbighshire County Council’s Tourism Growth Plan has helped contribute to a rise in the number of visitors to the county to 5.86million, a 5.3 per cent increase on 2014, while more than 6,100 jobs, up 7.4 per cent, are supported by the sector.</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Tourism is a vital part of Denbighshire’s economy. Tourism helps makes towns and villages sustainable and the Tourism Growth Plan, sets out the county’s approach to developing this sector.</a:t>
            </a:r>
          </a:p>
          <a:p>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aims of the Plan are to increase numbers and, importantly, visitor spend as well as creating more jobs and more opportunities.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The total economic impact of tourism in the county for 2015 was £458.39m, a six per cent rise from the previous year. </a:t>
            </a: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This table shows the figures for</a:t>
            </a:r>
            <a:r>
              <a:rPr lang="en-GB" baseline="0" dirty="0"/>
              <a:t> tourism for just the coastal towns in Denbighshire.  </a:t>
            </a:r>
          </a:p>
          <a:p>
            <a:endParaRPr lang="en-GB" dirty="0"/>
          </a:p>
          <a:p>
            <a:r>
              <a:rPr lang="en-GB" dirty="0"/>
              <a:t> </a:t>
            </a:r>
          </a:p>
          <a:p>
            <a:endParaRPr lang="en-GB" dirty="0"/>
          </a:p>
        </p:txBody>
      </p:sp>
      <p:sp>
        <p:nvSpPr>
          <p:cNvPr id="4" name="Slide Number Placeholder 3"/>
          <p:cNvSpPr>
            <a:spLocks noGrp="1"/>
          </p:cNvSpPr>
          <p:nvPr>
            <p:ph type="sldNum" sz="quarter" idx="10"/>
          </p:nvPr>
        </p:nvSpPr>
        <p:spPr/>
        <p:txBody>
          <a:bodyPr/>
          <a:lstStyle/>
          <a:p>
            <a:fld id="{873E0EAC-1BB3-4D9E-8A82-3D723306BD7F}" type="slidenum">
              <a:rPr lang="en-GB" smtClean="0"/>
              <a:t>43</a:t>
            </a:fld>
            <a:endParaRPr lang="en-GB"/>
          </a:p>
        </p:txBody>
      </p:sp>
    </p:spTree>
    <p:extLst>
      <p:ext uri="{BB962C8B-B14F-4D97-AF65-F5344CB8AC3E}">
        <p14:creationId xmlns:p14="http://schemas.microsoft.com/office/powerpoint/2010/main" val="21599692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73E0EAC-1BB3-4D9E-8A82-3D723306BD7F}" type="slidenum">
              <a:rPr lang="en-GB" smtClean="0"/>
              <a:t>44</a:t>
            </a:fld>
            <a:endParaRPr lang="en-GB"/>
          </a:p>
        </p:txBody>
      </p:sp>
    </p:spTree>
    <p:extLst>
      <p:ext uri="{BB962C8B-B14F-4D97-AF65-F5344CB8AC3E}">
        <p14:creationId xmlns:p14="http://schemas.microsoft.com/office/powerpoint/2010/main" val="4280423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3E0EAC-1BB3-4D9E-8A82-3D723306BD7F}" type="slidenum">
              <a:rPr lang="en-GB" smtClean="0"/>
              <a:t>5</a:t>
            </a:fld>
            <a:endParaRPr lang="en-GB"/>
          </a:p>
        </p:txBody>
      </p:sp>
    </p:spTree>
    <p:extLst>
      <p:ext uri="{BB962C8B-B14F-4D97-AF65-F5344CB8AC3E}">
        <p14:creationId xmlns:p14="http://schemas.microsoft.com/office/powerpoint/2010/main" val="882787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3E0EAC-1BB3-4D9E-8A82-3D723306BD7F}" type="slidenum">
              <a:rPr lang="en-GB" smtClean="0"/>
              <a:t>6</a:t>
            </a:fld>
            <a:endParaRPr lang="en-GB"/>
          </a:p>
        </p:txBody>
      </p:sp>
    </p:spTree>
    <p:extLst>
      <p:ext uri="{BB962C8B-B14F-4D97-AF65-F5344CB8AC3E}">
        <p14:creationId xmlns:p14="http://schemas.microsoft.com/office/powerpoint/2010/main" val="1588309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The emergence of the tourism sector for Rhyl and Prestatyn happened in the early 1900’s. The arrival of the railways made the resorts in to popular Victorian tourist destinations</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British Railways carried out the bulk of the marketing for Rhyl and Prestatyn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Slogans such as ‘for a healthy, happy holiday’ and ‘for a real seaside holiday’ were used to attract people from the cities where the health benefits of fresh air were felt necessary. </a:t>
            </a:r>
          </a:p>
          <a:p>
            <a:pPr marL="0" indent="0">
              <a:buFont typeface="Arial" panose="020B0604020202020204" pitchFamily="34" charset="0"/>
              <a:buNone/>
            </a:pPr>
            <a:endParaRPr lang="en-GB" baseline="0" dirty="0"/>
          </a:p>
          <a:p>
            <a:pPr marL="171450" indent="-171450">
              <a:buFont typeface="Arial" panose="020B0604020202020204" pitchFamily="34" charset="0"/>
              <a:buChar char="•"/>
            </a:pPr>
            <a:r>
              <a:rPr lang="en-GB" baseline="0" dirty="0"/>
              <a:t>Then during the World War, the local holiday camps were used to home many soldiers.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After the war, the nature of holidays changed and weekend and day trips became very popular.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The resorts boasted a number of different attractions which kept holiday makers returning such as boating lakes, fun fairs, donkey rides, putting courses, open air pools, theatres, </a:t>
            </a:r>
            <a:r>
              <a:rPr lang="en-GB" baseline="0" dirty="0" err="1"/>
              <a:t>pierot</a:t>
            </a:r>
            <a:r>
              <a:rPr lang="en-GB" baseline="0" dirty="0"/>
              <a:t> shows, a pier and of course the fresh air and beaches! </a:t>
            </a:r>
          </a:p>
          <a:p>
            <a:pPr marL="0" indent="0">
              <a:buFont typeface="Arial" panose="020B0604020202020204" pitchFamily="34" charset="0"/>
              <a:buNone/>
            </a:pPr>
            <a:endParaRPr lang="en-GB" baseline="0" dirty="0"/>
          </a:p>
        </p:txBody>
      </p:sp>
      <p:sp>
        <p:nvSpPr>
          <p:cNvPr id="4" name="Slide Number Placeholder 3"/>
          <p:cNvSpPr>
            <a:spLocks noGrp="1"/>
          </p:cNvSpPr>
          <p:nvPr>
            <p:ph type="sldNum" sz="quarter" idx="10"/>
          </p:nvPr>
        </p:nvSpPr>
        <p:spPr/>
        <p:txBody>
          <a:bodyPr/>
          <a:lstStyle/>
          <a:p>
            <a:fld id="{873E0EAC-1BB3-4D9E-8A82-3D723306BD7F}" type="slidenum">
              <a:rPr lang="en-GB" smtClean="0"/>
              <a:t>7</a:t>
            </a:fld>
            <a:endParaRPr lang="en-GB"/>
          </a:p>
        </p:txBody>
      </p:sp>
    </p:spTree>
    <p:extLst>
      <p:ext uri="{BB962C8B-B14F-4D97-AF65-F5344CB8AC3E}">
        <p14:creationId xmlns:p14="http://schemas.microsoft.com/office/powerpoint/2010/main" val="883268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Whilst tourism is still a very important sector for both towns, the changes in the tourism industry have meant that the towns have had to diversify and that</a:t>
            </a:r>
            <a:r>
              <a:rPr lang="en-GB" baseline="0" dirty="0"/>
              <a:t> </a:t>
            </a:r>
            <a:r>
              <a:rPr lang="en-GB" dirty="0"/>
              <a:t>there is less reliance on the tourism industry.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The challenges</a:t>
            </a:r>
            <a:r>
              <a:rPr lang="en-GB" baseline="0" dirty="0"/>
              <a:t> Rhyl and Prestatyn have faced were not unique and all coastal towns have been met with similar.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The changes in the ‘traditional holiday’ were brought about by </a:t>
            </a:r>
            <a:r>
              <a:rPr lang="en-GB" dirty="0"/>
              <a:t>arrival of low-cost package holidays abroad in the 1970s and so the British holiday</a:t>
            </a:r>
            <a:r>
              <a:rPr lang="en-GB" baseline="0" dirty="0"/>
              <a:t> maker travelled abroad. </a:t>
            </a: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This had</a:t>
            </a:r>
            <a:r>
              <a:rPr lang="en-GB" baseline="0" dirty="0"/>
              <a:t> an impact on local businesses and jobs. I</a:t>
            </a:r>
            <a:r>
              <a:rPr lang="en-GB" dirty="0"/>
              <a:t>n particular the ‘repurposing’ of former guest houses into HMOs</a:t>
            </a:r>
            <a:r>
              <a:rPr lang="en-GB" baseline="0" dirty="0"/>
              <a:t> which in turn created </a:t>
            </a:r>
            <a:r>
              <a:rPr lang="en-GB" dirty="0"/>
              <a:t>low rent accommodation.</a:t>
            </a:r>
            <a:r>
              <a:rPr lang="en-GB" baseline="0" dirty="0"/>
              <a:t>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r>
              <a:rPr lang="en-GB" baseline="0" dirty="0"/>
              <a:t>This has been a particular issue for Rhyl and </a:t>
            </a:r>
            <a:r>
              <a:rPr lang="en-GB" dirty="0"/>
              <a:t>the nostalgia factor for people who were once tourists</a:t>
            </a:r>
            <a:r>
              <a:rPr lang="en-GB" baseline="0" dirty="0"/>
              <a:t> </a:t>
            </a:r>
            <a:r>
              <a:rPr lang="en-GB" dirty="0"/>
              <a:t>attracted them to life by the sea because of earlier happy times visiting</a:t>
            </a:r>
          </a:p>
        </p:txBody>
      </p:sp>
      <p:sp>
        <p:nvSpPr>
          <p:cNvPr id="4" name="Slide Number Placeholder 3"/>
          <p:cNvSpPr>
            <a:spLocks noGrp="1"/>
          </p:cNvSpPr>
          <p:nvPr>
            <p:ph type="sldNum" sz="quarter" idx="10"/>
          </p:nvPr>
        </p:nvSpPr>
        <p:spPr/>
        <p:txBody>
          <a:bodyPr/>
          <a:lstStyle/>
          <a:p>
            <a:fld id="{873E0EAC-1BB3-4D9E-8A82-3D723306BD7F}" type="slidenum">
              <a:rPr lang="en-GB" smtClean="0"/>
              <a:t>8</a:t>
            </a:fld>
            <a:endParaRPr lang="en-GB"/>
          </a:p>
        </p:txBody>
      </p:sp>
    </p:spTree>
    <p:extLst>
      <p:ext uri="{BB962C8B-B14F-4D97-AF65-F5344CB8AC3E}">
        <p14:creationId xmlns:p14="http://schemas.microsoft.com/office/powerpoint/2010/main" val="2984475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It has been widely acknowledged, in particular by the DCLG Coastal Communities, that to turn around the fortunes of coastal towns a number of areas need to be focussed on.</a:t>
            </a:r>
          </a:p>
          <a:p>
            <a:endParaRPr lang="en-GB" baseline="0" dirty="0"/>
          </a:p>
          <a:p>
            <a:r>
              <a:rPr lang="en-GB" baseline="0" dirty="0"/>
              <a:t>For Prestatyn and Rhyl a team of people including politicians, local authorities, private investors, local businesses and members of the community have been working together to improve the resorts for residents and visitors alike. </a:t>
            </a:r>
          </a:p>
          <a:p>
            <a:endParaRPr lang="en-GB" baseline="0" dirty="0"/>
          </a:p>
          <a:p>
            <a:r>
              <a:rPr lang="en-GB" baseline="0" dirty="0"/>
              <a:t>Efforts include: </a:t>
            </a:r>
          </a:p>
          <a:p>
            <a:pPr marL="171450" indent="-171450">
              <a:buFont typeface="Arial" panose="020B0604020202020204" pitchFamily="34" charset="0"/>
              <a:buChar char="•"/>
            </a:pPr>
            <a:r>
              <a:rPr lang="en-GB" baseline="0" dirty="0"/>
              <a:t>Improving accessibility</a:t>
            </a:r>
          </a:p>
          <a:p>
            <a:pPr marL="171450" indent="-171450">
              <a:buFont typeface="Arial" panose="020B0604020202020204" pitchFamily="34" charset="0"/>
              <a:buChar char="•"/>
            </a:pPr>
            <a:r>
              <a:rPr lang="en-GB" baseline="0" dirty="0"/>
              <a:t>Enhancing the attractiveness</a:t>
            </a:r>
          </a:p>
          <a:p>
            <a:pPr marL="171450" indent="-171450">
              <a:buFont typeface="Arial" panose="020B0604020202020204" pitchFamily="34" charset="0"/>
              <a:buChar char="•"/>
            </a:pPr>
            <a:r>
              <a:rPr lang="en-GB" baseline="0" dirty="0"/>
              <a:t>Working with the community </a:t>
            </a:r>
          </a:p>
          <a:p>
            <a:pPr marL="171450" indent="-171450">
              <a:buFont typeface="Arial" panose="020B0604020202020204" pitchFamily="34" charset="0"/>
              <a:buChar char="•"/>
            </a:pPr>
            <a:r>
              <a:rPr lang="en-GB" baseline="0" dirty="0"/>
              <a:t>Creating additional attractions</a:t>
            </a:r>
          </a:p>
          <a:p>
            <a:pPr marL="171450" indent="-171450">
              <a:buFont typeface="Arial" panose="020B0604020202020204" pitchFamily="34" charset="0"/>
              <a:buChar char="•"/>
            </a:pPr>
            <a:r>
              <a:rPr lang="en-GB" baseline="0" dirty="0"/>
              <a:t>Promotion of the towns</a:t>
            </a:r>
          </a:p>
          <a:p>
            <a:pPr marL="171450" indent="-171450">
              <a:buFont typeface="Arial" panose="020B0604020202020204" pitchFamily="34" charset="0"/>
              <a:buChar char="•"/>
            </a:pPr>
            <a:r>
              <a:rPr lang="en-GB" baseline="0" dirty="0"/>
              <a:t>Collaborative working</a:t>
            </a:r>
          </a:p>
          <a:p>
            <a:pPr marL="0" indent="0">
              <a:buFont typeface="Arial" panose="020B0604020202020204" pitchFamily="34" charset="0"/>
              <a:buNone/>
            </a:pPr>
            <a:endParaRPr lang="en-GB" baseline="0" dirty="0"/>
          </a:p>
          <a:p>
            <a:pPr marL="0" indent="0">
              <a:buFont typeface="Arial" panose="020B0604020202020204" pitchFamily="34" charset="0"/>
              <a:buNone/>
            </a:pPr>
            <a:r>
              <a:rPr lang="en-GB" baseline="0" dirty="0"/>
              <a:t>I will go into more details on each of the individual points throughout the rest of the presentation. </a:t>
            </a:r>
          </a:p>
          <a:p>
            <a:endParaRPr lang="en-GB" dirty="0"/>
          </a:p>
          <a:p>
            <a:r>
              <a:rPr lang="en-GB" dirty="0"/>
              <a:t>Both Rhyl and Prestatyn are currently in different stages of regeneration – but there are very positive stories for both </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873E0EAC-1BB3-4D9E-8A82-3D723306BD7F}" type="slidenum">
              <a:rPr lang="en-GB" smtClean="0"/>
              <a:t>9</a:t>
            </a:fld>
            <a:endParaRPr lang="en-GB"/>
          </a:p>
        </p:txBody>
      </p:sp>
    </p:spTree>
    <p:extLst>
      <p:ext uri="{BB962C8B-B14F-4D97-AF65-F5344CB8AC3E}">
        <p14:creationId xmlns:p14="http://schemas.microsoft.com/office/powerpoint/2010/main" val="40889693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A48E99-A273-458F-889C-7FC693EDC1E2}" type="datetimeFigureOut">
              <a:rPr lang="en-GB" smtClean="0"/>
              <a:t>27/11/2017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117726-E271-4A98-A12C-057CFF25471A}" type="slidenum">
              <a:rPr lang="en-GB" smtClean="0"/>
              <a:t>‹#›</a:t>
            </a:fld>
            <a:endParaRPr lang="en-GB"/>
          </a:p>
        </p:txBody>
      </p:sp>
    </p:spTree>
    <p:extLst>
      <p:ext uri="{BB962C8B-B14F-4D97-AF65-F5344CB8AC3E}">
        <p14:creationId xmlns:p14="http://schemas.microsoft.com/office/powerpoint/2010/main" val="737230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A48E99-A273-458F-889C-7FC693EDC1E2}" type="datetimeFigureOut">
              <a:rPr lang="en-GB" smtClean="0"/>
              <a:t>27/11/2017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117726-E271-4A98-A12C-057CFF25471A}" type="slidenum">
              <a:rPr lang="en-GB" smtClean="0"/>
              <a:t>‹#›</a:t>
            </a:fld>
            <a:endParaRPr lang="en-GB"/>
          </a:p>
        </p:txBody>
      </p:sp>
    </p:spTree>
    <p:extLst>
      <p:ext uri="{BB962C8B-B14F-4D97-AF65-F5344CB8AC3E}">
        <p14:creationId xmlns:p14="http://schemas.microsoft.com/office/powerpoint/2010/main" val="760181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A48E99-A273-458F-889C-7FC693EDC1E2}" type="datetimeFigureOut">
              <a:rPr lang="en-GB" smtClean="0"/>
              <a:t>27/11/2017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117726-E271-4A98-A12C-057CFF25471A}"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71967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A48E99-A273-458F-889C-7FC693EDC1E2}" type="datetimeFigureOut">
              <a:rPr lang="en-GB" smtClean="0"/>
              <a:t>27/11/2017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117726-E271-4A98-A12C-057CFF25471A}" type="slidenum">
              <a:rPr lang="en-GB" smtClean="0"/>
              <a:t>‹#›</a:t>
            </a:fld>
            <a:endParaRPr lang="en-GB"/>
          </a:p>
        </p:txBody>
      </p:sp>
    </p:spTree>
    <p:extLst>
      <p:ext uri="{BB962C8B-B14F-4D97-AF65-F5344CB8AC3E}">
        <p14:creationId xmlns:p14="http://schemas.microsoft.com/office/powerpoint/2010/main" val="661957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A48E99-A273-458F-889C-7FC693EDC1E2}" type="datetimeFigureOut">
              <a:rPr lang="en-GB" smtClean="0"/>
              <a:t>27/11/2017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117726-E271-4A98-A12C-057CFF25471A}"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634770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A48E99-A273-458F-889C-7FC693EDC1E2}" type="datetimeFigureOut">
              <a:rPr lang="en-GB" smtClean="0"/>
              <a:t>27/11/2017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117726-E271-4A98-A12C-057CFF25471A}" type="slidenum">
              <a:rPr lang="en-GB" smtClean="0"/>
              <a:t>‹#›</a:t>
            </a:fld>
            <a:endParaRPr lang="en-GB"/>
          </a:p>
        </p:txBody>
      </p:sp>
    </p:spTree>
    <p:extLst>
      <p:ext uri="{BB962C8B-B14F-4D97-AF65-F5344CB8AC3E}">
        <p14:creationId xmlns:p14="http://schemas.microsoft.com/office/powerpoint/2010/main" val="2315137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A48E99-A273-458F-889C-7FC693EDC1E2}" type="datetimeFigureOut">
              <a:rPr lang="en-GB" smtClean="0"/>
              <a:t>27/11/2017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117726-E271-4A98-A12C-057CFF25471A}" type="slidenum">
              <a:rPr lang="en-GB" smtClean="0"/>
              <a:t>‹#›</a:t>
            </a:fld>
            <a:endParaRPr lang="en-GB"/>
          </a:p>
        </p:txBody>
      </p:sp>
    </p:spTree>
    <p:extLst>
      <p:ext uri="{BB962C8B-B14F-4D97-AF65-F5344CB8AC3E}">
        <p14:creationId xmlns:p14="http://schemas.microsoft.com/office/powerpoint/2010/main" val="1069513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A48E99-A273-458F-889C-7FC693EDC1E2}" type="datetimeFigureOut">
              <a:rPr lang="en-GB" smtClean="0"/>
              <a:t>27/11/2017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117726-E271-4A98-A12C-057CFF25471A}" type="slidenum">
              <a:rPr lang="en-GB" smtClean="0"/>
              <a:t>‹#›</a:t>
            </a:fld>
            <a:endParaRPr lang="en-GB"/>
          </a:p>
        </p:txBody>
      </p:sp>
    </p:spTree>
    <p:extLst>
      <p:ext uri="{BB962C8B-B14F-4D97-AF65-F5344CB8AC3E}">
        <p14:creationId xmlns:p14="http://schemas.microsoft.com/office/powerpoint/2010/main" val="3381202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A48E99-A273-458F-889C-7FC693EDC1E2}" type="datetimeFigureOut">
              <a:rPr lang="en-GB" smtClean="0"/>
              <a:t>27/11/2017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117726-E271-4A98-A12C-057CFF25471A}" type="slidenum">
              <a:rPr lang="en-GB" smtClean="0"/>
              <a:t>‹#›</a:t>
            </a:fld>
            <a:endParaRPr lang="en-GB"/>
          </a:p>
        </p:txBody>
      </p:sp>
    </p:spTree>
    <p:extLst>
      <p:ext uri="{BB962C8B-B14F-4D97-AF65-F5344CB8AC3E}">
        <p14:creationId xmlns:p14="http://schemas.microsoft.com/office/powerpoint/2010/main" val="3788216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A48E99-A273-458F-889C-7FC693EDC1E2}" type="datetimeFigureOut">
              <a:rPr lang="en-GB" smtClean="0"/>
              <a:t>27/11/2017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6117726-E271-4A98-A12C-057CFF25471A}" type="slidenum">
              <a:rPr lang="en-GB" smtClean="0"/>
              <a:t>‹#›</a:t>
            </a:fld>
            <a:endParaRPr lang="en-GB"/>
          </a:p>
        </p:txBody>
      </p:sp>
    </p:spTree>
    <p:extLst>
      <p:ext uri="{BB962C8B-B14F-4D97-AF65-F5344CB8AC3E}">
        <p14:creationId xmlns:p14="http://schemas.microsoft.com/office/powerpoint/2010/main" val="1672578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A48E99-A273-458F-889C-7FC693EDC1E2}" type="datetimeFigureOut">
              <a:rPr lang="en-GB" smtClean="0"/>
              <a:t>27/11/2017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6117726-E271-4A98-A12C-057CFF25471A}" type="slidenum">
              <a:rPr lang="en-GB" smtClean="0"/>
              <a:t>‹#›</a:t>
            </a:fld>
            <a:endParaRPr lang="en-GB"/>
          </a:p>
        </p:txBody>
      </p:sp>
    </p:spTree>
    <p:extLst>
      <p:ext uri="{BB962C8B-B14F-4D97-AF65-F5344CB8AC3E}">
        <p14:creationId xmlns:p14="http://schemas.microsoft.com/office/powerpoint/2010/main" val="2508458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A48E99-A273-458F-889C-7FC693EDC1E2}" type="datetimeFigureOut">
              <a:rPr lang="en-GB" smtClean="0"/>
              <a:t>27/11/2017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6117726-E271-4A98-A12C-057CFF25471A}" type="slidenum">
              <a:rPr lang="en-GB" smtClean="0"/>
              <a:t>‹#›</a:t>
            </a:fld>
            <a:endParaRPr lang="en-GB"/>
          </a:p>
        </p:txBody>
      </p:sp>
    </p:spTree>
    <p:extLst>
      <p:ext uri="{BB962C8B-B14F-4D97-AF65-F5344CB8AC3E}">
        <p14:creationId xmlns:p14="http://schemas.microsoft.com/office/powerpoint/2010/main" val="1590613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A48E99-A273-458F-889C-7FC693EDC1E2}" type="datetimeFigureOut">
              <a:rPr lang="en-GB" smtClean="0"/>
              <a:t>27/11/2017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6117726-E271-4A98-A12C-057CFF25471A}" type="slidenum">
              <a:rPr lang="en-GB" smtClean="0"/>
              <a:t>‹#›</a:t>
            </a:fld>
            <a:endParaRPr lang="en-GB"/>
          </a:p>
        </p:txBody>
      </p:sp>
    </p:spTree>
    <p:extLst>
      <p:ext uri="{BB962C8B-B14F-4D97-AF65-F5344CB8AC3E}">
        <p14:creationId xmlns:p14="http://schemas.microsoft.com/office/powerpoint/2010/main" val="1903895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A48E99-A273-458F-889C-7FC693EDC1E2}" type="datetimeFigureOut">
              <a:rPr lang="en-GB" smtClean="0"/>
              <a:t>27/11/2017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6117726-E271-4A98-A12C-057CFF25471A}" type="slidenum">
              <a:rPr lang="en-GB" smtClean="0"/>
              <a:t>‹#›</a:t>
            </a:fld>
            <a:endParaRPr lang="en-GB"/>
          </a:p>
        </p:txBody>
      </p:sp>
    </p:spTree>
    <p:extLst>
      <p:ext uri="{BB962C8B-B14F-4D97-AF65-F5344CB8AC3E}">
        <p14:creationId xmlns:p14="http://schemas.microsoft.com/office/powerpoint/2010/main" val="3558295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A48E99-A273-458F-889C-7FC693EDC1E2}" type="datetimeFigureOut">
              <a:rPr lang="en-GB" smtClean="0"/>
              <a:t>27/11/2017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6117726-E271-4A98-A12C-057CFF25471A}" type="slidenum">
              <a:rPr lang="en-GB" smtClean="0"/>
              <a:t>‹#›</a:t>
            </a:fld>
            <a:endParaRPr lang="en-GB"/>
          </a:p>
        </p:txBody>
      </p:sp>
    </p:spTree>
    <p:extLst>
      <p:ext uri="{BB962C8B-B14F-4D97-AF65-F5344CB8AC3E}">
        <p14:creationId xmlns:p14="http://schemas.microsoft.com/office/powerpoint/2010/main" val="1317451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6117726-E271-4A98-A12C-057CFF25471A}" type="slidenum">
              <a:rPr lang="en-GB" smtClean="0"/>
              <a:t>‹#›</a:t>
            </a:fld>
            <a:endParaRPr lang="en-GB"/>
          </a:p>
        </p:txBody>
      </p:sp>
      <p:sp>
        <p:nvSpPr>
          <p:cNvPr id="5" name="Date Placeholder 4"/>
          <p:cNvSpPr>
            <a:spLocks noGrp="1"/>
          </p:cNvSpPr>
          <p:nvPr>
            <p:ph type="dt" sz="half" idx="10"/>
          </p:nvPr>
        </p:nvSpPr>
        <p:spPr/>
        <p:txBody>
          <a:bodyPr/>
          <a:lstStyle/>
          <a:p>
            <a:fld id="{FAA48E99-A273-458F-889C-7FC693EDC1E2}" type="datetimeFigureOut">
              <a:rPr lang="en-GB" smtClean="0"/>
              <a:t>27/11/2017</a:t>
            </a:fld>
            <a:endParaRPr lang="en-GB"/>
          </a:p>
        </p:txBody>
      </p:sp>
    </p:spTree>
    <p:extLst>
      <p:ext uri="{BB962C8B-B14F-4D97-AF65-F5344CB8AC3E}">
        <p14:creationId xmlns:p14="http://schemas.microsoft.com/office/powerpoint/2010/main" val="1426814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AA48E99-A273-458F-889C-7FC693EDC1E2}" type="datetimeFigureOut">
              <a:rPr lang="en-GB" smtClean="0"/>
              <a:t>27/11/2017</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6117726-E271-4A98-A12C-057CFF25471A}" type="slidenum">
              <a:rPr lang="en-GB" smtClean="0"/>
              <a:t>‹#›</a:t>
            </a:fld>
            <a:endParaRPr lang="en-GB"/>
          </a:p>
        </p:txBody>
      </p:sp>
    </p:spTree>
    <p:extLst>
      <p:ext uri="{BB962C8B-B14F-4D97-AF65-F5344CB8AC3E}">
        <p14:creationId xmlns:p14="http://schemas.microsoft.com/office/powerpoint/2010/main" val="258036843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gif"/><Relationship Id="rId7"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eg"/><Relationship Id="rId4" Type="http://schemas.openxmlformats.org/officeDocument/2006/relationships/image" Target="../media/image17.jp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8" Type="http://schemas.openxmlformats.org/officeDocument/2006/relationships/hyperlink" Target="https://www.google.co.uk/url?sa=i&amp;rct=j&amp;q=&amp;esrc=s&amp;source=images&amp;cd=&amp;cad=rja&amp;uact=8&amp;ved=0ahUKEwiSoK3QmrHTAhWMLMAKHZg-Bj0QjRwIBw&amp;url=https://coastalwalker.co.uk/2016/07/25/colwyn-bay-to-prestatyn/&amp;psig=AFQjCNFEdpSBb1zdFIuidWZS9aNH-YvN3Q&amp;ust=1492714886713650" TargetMode="External"/><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3.jpeg"/><Relationship Id="rId4" Type="http://schemas.openxmlformats.org/officeDocument/2006/relationships/image" Target="../media/image28.jpeg"/><Relationship Id="rId9"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7.jpeg"/><Relationship Id="rId7"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1.gif"/><Relationship Id="rId9"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2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49.pn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1.gif"/><Relationship Id="rId7"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30.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6.jpg"/></Relationships>
</file>

<file path=ppt/slides/_rels/slide32.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80.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3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3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3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image" Target="../media/image86.jpg"/></Relationships>
</file>

<file path=ppt/slides/_rels/slide37.xml.rels><?xml version="1.0" encoding="UTF-8" standalone="yes"?>
<Relationships xmlns="http://schemas.openxmlformats.org/package/2006/relationships"><Relationship Id="rId8" Type="http://schemas.openxmlformats.org/officeDocument/2006/relationships/hyperlink" Target="http://www.google.co.uk/url?sa=i&amp;rct=j&amp;q=&amp;esrc=s&amp;source=images&amp;cd=&amp;cad=rja&amp;uact=8&amp;ved=0ahUKEwigkab_nbPTAhWJthQKHRNXCtQQjRwIBw&amp;url=http://www.rhyljournal.co.uk/news/141286/gallery-festive-feeling-at-prestatyn-s-christmas-light-switch-on-event.aspx&amp;psig=AFQjCNGA0UEuV98exfVcK6v5KRpLKopd4Q&amp;ust=1492784464035802" TargetMode="External"/><Relationship Id="rId13" Type="http://schemas.openxmlformats.org/officeDocument/2006/relationships/image" Target="../media/image95.jpeg"/><Relationship Id="rId3" Type="http://schemas.openxmlformats.org/officeDocument/2006/relationships/image" Target="../media/image87.jpeg"/><Relationship Id="rId7" Type="http://schemas.openxmlformats.org/officeDocument/2006/relationships/image" Target="../media/image91.jpeg"/><Relationship Id="rId12" Type="http://schemas.openxmlformats.org/officeDocument/2006/relationships/hyperlink" Target="http://www.google.co.uk/url?sa=i&amp;rct=j&amp;q=&amp;esrc=s&amp;source=images&amp;cd=&amp;cad=rja&amp;uact=8&amp;ved=0ahUKEwijz8qYrbPTAhVIchQKHTHPAT0QjRwIBw&amp;url=http://www.rhyljournal.co.uk/news/137053/video-sandcastle-world-record-attempt-in-prestatyn-crumbles.aspx&amp;psig=AFQjCNG8331qR0Ok4yOxGDamjvyN0WyRzw&amp;ust=1492788636845680" TargetMode="External"/><Relationship Id="rId2" Type="http://schemas.openxmlformats.org/officeDocument/2006/relationships/notesSlide" Target="../notesSlides/notesSlide37.xml"/><Relationship Id="rId16"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90.jpeg"/><Relationship Id="rId11" Type="http://schemas.openxmlformats.org/officeDocument/2006/relationships/image" Target="../media/image94.jpeg"/><Relationship Id="rId5" Type="http://schemas.openxmlformats.org/officeDocument/2006/relationships/image" Target="../media/image89.jpeg"/><Relationship Id="rId15" Type="http://schemas.openxmlformats.org/officeDocument/2006/relationships/image" Target="../media/image97.jpeg"/><Relationship Id="rId10" Type="http://schemas.openxmlformats.org/officeDocument/2006/relationships/image" Target="../media/image93.jpeg"/><Relationship Id="rId4" Type="http://schemas.openxmlformats.org/officeDocument/2006/relationships/image" Target="../media/image88.jpeg"/><Relationship Id="rId9" Type="http://schemas.openxmlformats.org/officeDocument/2006/relationships/image" Target="../media/image92.jpeg"/><Relationship Id="rId14" Type="http://schemas.openxmlformats.org/officeDocument/2006/relationships/image" Target="../media/image96.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ideo" Target="https://www.youtube.com/embed/0x-zvxLgThY" TargetMode="External"/><Relationship Id="rId4" Type="http://schemas.openxmlformats.org/officeDocument/2006/relationships/image" Target="../media/image99.jpeg"/></Relationships>
</file>

<file path=ppt/slides/_rels/slide39.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10.jpeg"/><Relationship Id="rId3" Type="http://schemas.openxmlformats.org/officeDocument/2006/relationships/image" Target="../media/image100.jpeg"/><Relationship Id="rId7" Type="http://schemas.openxmlformats.org/officeDocument/2006/relationships/image" Target="../media/image104.jpeg"/><Relationship Id="rId12" Type="http://schemas.openxmlformats.org/officeDocument/2006/relationships/image" Target="../media/image109.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03.jpeg"/><Relationship Id="rId11" Type="http://schemas.openxmlformats.org/officeDocument/2006/relationships/image" Target="../media/image108.jpeg"/><Relationship Id="rId5" Type="http://schemas.openxmlformats.org/officeDocument/2006/relationships/image" Target="../media/image102.jpeg"/><Relationship Id="rId10" Type="http://schemas.openxmlformats.org/officeDocument/2006/relationships/image" Target="../media/image107.jpeg"/><Relationship Id="rId4" Type="http://schemas.openxmlformats.org/officeDocument/2006/relationships/image" Target="../media/image101.jpeg"/><Relationship Id="rId9" Type="http://schemas.openxmlformats.org/officeDocument/2006/relationships/image" Target="../media/image106.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ideo" Target="https://www.youtube.com/embed/iP77Lo8GteI" TargetMode="External"/><Relationship Id="rId5" Type="http://schemas.openxmlformats.org/officeDocument/2006/relationships/image" Target="../media/image114.jpeg"/><Relationship Id="rId4" Type="http://schemas.openxmlformats.org/officeDocument/2006/relationships/image" Target="../media/image1.gif"/></Relationships>
</file>

<file path=ppt/slides/_rels/slide4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g"/><Relationship Id="rId10" Type="http://schemas.openxmlformats.org/officeDocument/2006/relationships/image" Target="../media/image1.gif"/><Relationship Id="rId4" Type="http://schemas.openxmlformats.org/officeDocument/2006/relationships/image" Target="../media/image10.jpe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www.google.co.uk/url?sa=i&amp;rct=j&amp;q=&amp;esrc=s&amp;source=images&amp;cd=&amp;cad=rja&amp;uact=8&amp;ved=0ahUKEwib8Z-g4bDTAhUFChoKHb5_ACkQjRwIBw&amp;url=http://pngimg.com/img/transport/plane&amp;psig=AFQjCNFrEV1EYOtYQMLvbV6a_c9pbdoNNg&amp;ust=1492699534035304"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26445" y="2257777"/>
            <a:ext cx="7766936" cy="1217325"/>
          </a:xfrm>
        </p:spPr>
        <p:txBody>
          <a:bodyPr>
            <a:normAutofit fontScale="90000"/>
          </a:bodyPr>
          <a:lstStyle/>
          <a:p>
            <a:r>
              <a:rPr lang="en-GB" sz="8800" b="1" dirty="0">
                <a:solidFill>
                  <a:srgbClr val="0070C0"/>
                </a:solidFill>
                <a:latin typeface="Berlin Sans FB Demi" panose="020E0802020502020306" pitchFamily="34" charset="0"/>
              </a:rPr>
              <a:t>Dr James Davies</a:t>
            </a:r>
          </a:p>
        </p:txBody>
      </p:sp>
      <p:sp>
        <p:nvSpPr>
          <p:cNvPr id="3" name="Subtitle 2"/>
          <p:cNvSpPr>
            <a:spLocks noGrp="1"/>
          </p:cNvSpPr>
          <p:nvPr>
            <p:ph type="subTitle" idx="1"/>
          </p:nvPr>
        </p:nvSpPr>
        <p:spPr>
          <a:xfrm>
            <a:off x="1772357" y="3554124"/>
            <a:ext cx="7208136" cy="2514167"/>
          </a:xfrm>
        </p:spPr>
        <p:txBody>
          <a:bodyPr>
            <a:normAutofit fontScale="92500" lnSpcReduction="20000"/>
          </a:bodyPr>
          <a:lstStyle/>
          <a:p>
            <a:r>
              <a:rPr lang="en-GB" sz="4800" b="1" dirty="0">
                <a:solidFill>
                  <a:srgbClr val="0070C0"/>
                </a:solidFill>
              </a:rPr>
              <a:t>MP for the Vale of Clwyd</a:t>
            </a:r>
          </a:p>
          <a:p>
            <a:endParaRPr lang="en-GB" sz="4800" b="1" dirty="0">
              <a:solidFill>
                <a:srgbClr val="0070C0"/>
              </a:solidFill>
            </a:endParaRPr>
          </a:p>
          <a:p>
            <a:r>
              <a:rPr lang="en-GB" sz="4800" b="1" dirty="0">
                <a:solidFill>
                  <a:srgbClr val="0070C0"/>
                </a:solidFill>
              </a:rPr>
              <a:t>The Great British Coast National Conference, Hull</a:t>
            </a:r>
          </a:p>
        </p:txBody>
      </p:sp>
      <p:pic>
        <p:nvPicPr>
          <p:cNvPr id="4" name="Picture 3" descr="Z:\LEREP\Coastal Communities\Logos\GBC-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71197" y="899019"/>
            <a:ext cx="1810456" cy="1279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12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733" y="2599766"/>
            <a:ext cx="9082129" cy="883024"/>
          </a:xfrm>
        </p:spPr>
        <p:txBody>
          <a:bodyPr>
            <a:normAutofit fontScale="90000"/>
          </a:bodyPr>
          <a:lstStyle/>
          <a:p>
            <a:pPr marL="685800" indent="-685800">
              <a:buFont typeface="Arial" panose="020B0604020202020204" pitchFamily="34" charset="0"/>
              <a:buChar char="•"/>
            </a:pPr>
            <a:r>
              <a:rPr lang="en-GB" sz="4800" b="1" dirty="0">
                <a:solidFill>
                  <a:schemeClr val="accent2"/>
                </a:solidFill>
              </a:rPr>
              <a:t>Infrastructure improvements</a:t>
            </a:r>
          </a:p>
        </p:txBody>
      </p:sp>
      <p:pic>
        <p:nvPicPr>
          <p:cNvPr id="4" name="Picture 3" descr="Z:\LEREP\Coastal Communities\Logos\GBC-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9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58" y="259976"/>
            <a:ext cx="1487642" cy="708212"/>
          </a:xfrm>
        </p:spPr>
        <p:txBody>
          <a:bodyPr/>
          <a:lstStyle/>
          <a:p>
            <a:r>
              <a:rPr lang="en-GB" b="1" dirty="0">
                <a:solidFill>
                  <a:schemeClr val="accent2"/>
                </a:solidFill>
              </a:rPr>
              <a:t>Rail</a:t>
            </a:r>
          </a:p>
        </p:txBody>
      </p:sp>
      <p:pic>
        <p:nvPicPr>
          <p:cNvPr id="4" name="Picture 3" descr="Z:\LEREP\Coastal Communities\Logos\GBC-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8645" y="1790959"/>
            <a:ext cx="2836797" cy="2836797"/>
          </a:xfrm>
          <a:prstGeom prst="rect">
            <a:avLst/>
          </a:prstGeom>
          <a:ln w="38100">
            <a:solidFill>
              <a:srgbClr val="00B0F0"/>
            </a:solidFill>
          </a:ln>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95641" y="259976"/>
            <a:ext cx="3254443" cy="2236644"/>
          </a:xfrm>
          <a:prstGeom prst="rect">
            <a:avLst/>
          </a:prstGeom>
          <a:ln w="38100">
            <a:solidFill>
              <a:srgbClr val="00B0F0"/>
            </a:solidFill>
          </a:ln>
        </p:spPr>
      </p:pic>
      <p:pic>
        <p:nvPicPr>
          <p:cNvPr id="5" name="Picture 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795641" y="4367685"/>
            <a:ext cx="3254443" cy="2165684"/>
          </a:xfrm>
          <a:prstGeom prst="rect">
            <a:avLst/>
          </a:prstGeom>
          <a:ln w="38100">
            <a:solidFill>
              <a:srgbClr val="00B0F0"/>
            </a:solidFill>
          </a:ln>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78497" y="148509"/>
            <a:ext cx="2157359" cy="2876479"/>
          </a:xfrm>
          <a:prstGeom prst="rect">
            <a:avLst/>
          </a:prstGeom>
          <a:ln w="38100">
            <a:solidFill>
              <a:srgbClr val="00B0F0"/>
            </a:solidFill>
          </a:ln>
        </p:spPr>
      </p:pic>
      <p:pic>
        <p:nvPicPr>
          <p:cNvPr id="2050" name="Picture 2" descr="http://d2j00gktbpe2bf.cloudfront.net/albums/images/c7e67b0cf074fedb51e223i298488426/scale-1000x100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255349" y="2188323"/>
            <a:ext cx="3407679" cy="2269514"/>
          </a:xfrm>
          <a:prstGeom prst="rect">
            <a:avLst/>
          </a:prstGeom>
          <a:solidFill>
            <a:schemeClr val="accent2"/>
          </a:solidFill>
          <a:ln w="38100">
            <a:solidFill>
              <a:srgbClr val="00B0F0"/>
            </a:solidFill>
          </a:ln>
        </p:spPr>
      </p:pic>
      <p:sp>
        <p:nvSpPr>
          <p:cNvPr id="10" name="Title 1"/>
          <p:cNvSpPr txBox="1">
            <a:spLocks/>
          </p:cNvSpPr>
          <p:nvPr/>
        </p:nvSpPr>
        <p:spPr>
          <a:xfrm>
            <a:off x="2997297" y="3209357"/>
            <a:ext cx="1603098" cy="391779"/>
          </a:xfrm>
          <a:prstGeom prst="rect">
            <a:avLst/>
          </a:prstGeom>
        </p:spPr>
        <p:txBody>
          <a:bodyPr vert="horz" lIns="91440" tIns="45720" rIns="91440" bIns="45720" rtlCol="0" anchor="t">
            <a:normAutofit fontScale="6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dirty="0">
                <a:solidFill>
                  <a:schemeClr val="accent2"/>
                </a:solidFill>
              </a:rPr>
              <a:t>Prestatyn </a:t>
            </a:r>
          </a:p>
        </p:txBody>
      </p:sp>
      <p:sp>
        <p:nvSpPr>
          <p:cNvPr id="11" name="Title 1"/>
          <p:cNvSpPr txBox="1">
            <a:spLocks/>
          </p:cNvSpPr>
          <p:nvPr/>
        </p:nvSpPr>
        <p:spPr>
          <a:xfrm>
            <a:off x="9850620" y="3349633"/>
            <a:ext cx="806556" cy="391779"/>
          </a:xfrm>
          <a:prstGeom prst="rect">
            <a:avLst/>
          </a:prstGeom>
        </p:spPr>
        <p:txBody>
          <a:bodyPr vert="horz" lIns="91440" tIns="45720" rIns="91440" bIns="45720" rtlCol="0" anchor="t">
            <a:normAutofit fontScale="625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dirty="0">
                <a:solidFill>
                  <a:schemeClr val="accent2"/>
                </a:solidFill>
              </a:rPr>
              <a:t>Rhyl </a:t>
            </a:r>
          </a:p>
        </p:txBody>
      </p:sp>
      <p:pic>
        <p:nvPicPr>
          <p:cNvPr id="12" name="Picture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37080" y="4243741"/>
            <a:ext cx="3218095" cy="2413571"/>
          </a:xfrm>
          <a:prstGeom prst="rect">
            <a:avLst/>
          </a:prstGeom>
          <a:ln w="38100">
            <a:solidFill>
              <a:srgbClr val="00B0F0"/>
            </a:solidFill>
          </a:ln>
        </p:spPr>
      </p:pic>
    </p:spTree>
    <p:extLst>
      <p:ext uri="{BB962C8B-B14F-4D97-AF65-F5344CB8AC3E}">
        <p14:creationId xmlns:p14="http://schemas.microsoft.com/office/powerpoint/2010/main" val="20387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931" y="332198"/>
            <a:ext cx="4552212" cy="643847"/>
          </a:xfrm>
        </p:spPr>
        <p:txBody>
          <a:bodyPr>
            <a:normAutofit fontScale="90000"/>
          </a:bodyPr>
          <a:lstStyle/>
          <a:p>
            <a:r>
              <a:rPr lang="en-GB" b="1" dirty="0">
                <a:solidFill>
                  <a:schemeClr val="accent2"/>
                </a:solidFill>
              </a:rPr>
              <a:t>A55 Dual Carriageway </a:t>
            </a:r>
          </a:p>
        </p:txBody>
      </p:sp>
      <p:pic>
        <p:nvPicPr>
          <p:cNvPr id="4" name="Picture 3" descr="Z:\LEREP\Coastal Communities\Logos\GBC-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92565" y="1438382"/>
            <a:ext cx="5005167" cy="4222679"/>
          </a:xfrm>
          <a:prstGeom prst="rect">
            <a:avLst/>
          </a:prstGeom>
        </p:spPr>
      </p:pic>
    </p:spTree>
    <p:extLst>
      <p:ext uri="{BB962C8B-B14F-4D97-AF65-F5344CB8AC3E}">
        <p14:creationId xmlns:p14="http://schemas.microsoft.com/office/powerpoint/2010/main" val="203798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022" y="221252"/>
            <a:ext cx="6582871" cy="655039"/>
          </a:xfrm>
        </p:spPr>
        <p:txBody>
          <a:bodyPr>
            <a:normAutofit/>
          </a:bodyPr>
          <a:lstStyle/>
          <a:p>
            <a:r>
              <a:rPr lang="en-GB" b="1" dirty="0">
                <a:solidFill>
                  <a:schemeClr val="accent2"/>
                </a:solidFill>
              </a:rPr>
              <a:t>Bus services</a:t>
            </a:r>
          </a:p>
        </p:txBody>
      </p:sp>
      <p:pic>
        <p:nvPicPr>
          <p:cNvPr id="4" name="Picture 3" descr="Z:\LEREP\Coastal Communities\Logos\GBC-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2023" y="1181528"/>
            <a:ext cx="4847251" cy="2796990"/>
          </a:xfrm>
          <a:prstGeom prst="rect">
            <a:avLst/>
          </a:prstGeom>
          <a:ln w="38100">
            <a:solidFill>
              <a:schemeClr val="accent1">
                <a:lumMod val="75000"/>
              </a:schemeClr>
            </a:solidFill>
          </a:ln>
        </p:spPr>
      </p:pic>
      <p:sp>
        <p:nvSpPr>
          <p:cNvPr id="7" name="Rectangle 6"/>
          <p:cNvSpPr/>
          <p:nvPr/>
        </p:nvSpPr>
        <p:spPr>
          <a:xfrm rot="21074626">
            <a:off x="953997" y="4049005"/>
            <a:ext cx="3078384" cy="830997"/>
          </a:xfrm>
          <a:prstGeom prst="rect">
            <a:avLst/>
          </a:prstGeom>
          <a:solidFill>
            <a:schemeClr val="accent2"/>
          </a:solidFill>
          <a:ln>
            <a:solidFill>
              <a:schemeClr val="bg1"/>
            </a:solidFill>
          </a:ln>
        </p:spPr>
        <p:txBody>
          <a:bodyPr wrap="square" lIns="91440" tIns="45720" rIns="91440" bIns="45720">
            <a:spAutoFit/>
          </a:bodyPr>
          <a:lstStyle/>
          <a:p>
            <a:pPr algn="ctr"/>
            <a:r>
              <a:rPr lang="en-US" sz="2400" b="0" cap="none" spc="0" dirty="0">
                <a:ln w="0"/>
                <a:solidFill>
                  <a:schemeClr val="bg1"/>
                </a:solidFill>
                <a:effectLst>
                  <a:outerShdw blurRad="38100" dist="25400" dir="5400000" algn="ctr" rotWithShape="0">
                    <a:srgbClr val="6E747A">
                      <a:alpha val="43000"/>
                    </a:srgbClr>
                  </a:outerShdw>
                </a:effectLst>
              </a:rPr>
              <a:t>Improved Prestatyn Bus Station</a:t>
            </a:r>
          </a:p>
        </p:txBody>
      </p:sp>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14581" y="2968053"/>
            <a:ext cx="3375165" cy="3269028"/>
          </a:xfrm>
          <a:prstGeom prst="rect">
            <a:avLst/>
          </a:prstGeom>
          <a:ln w="38100">
            <a:solidFill>
              <a:srgbClr val="00B0F0"/>
            </a:solidFill>
          </a:ln>
        </p:spPr>
      </p:pic>
      <p:sp>
        <p:nvSpPr>
          <p:cNvPr id="10" name="Rectangle 9"/>
          <p:cNvSpPr/>
          <p:nvPr/>
        </p:nvSpPr>
        <p:spPr>
          <a:xfrm rot="414259">
            <a:off x="6833172" y="5358460"/>
            <a:ext cx="3078384" cy="1200329"/>
          </a:xfrm>
          <a:prstGeom prst="rect">
            <a:avLst/>
          </a:prstGeom>
          <a:solidFill>
            <a:schemeClr val="accent2"/>
          </a:solidFill>
          <a:ln>
            <a:solidFill>
              <a:schemeClr val="bg1"/>
            </a:solidFill>
          </a:ln>
        </p:spPr>
        <p:txBody>
          <a:bodyPr wrap="square" lIns="91440" tIns="45720" rIns="91440" bIns="45720">
            <a:spAutoFit/>
          </a:bodyPr>
          <a:lstStyle/>
          <a:p>
            <a:pPr algn="ctr"/>
            <a:r>
              <a:rPr lang="en-US" sz="2400" b="0" cap="none" spc="0" dirty="0">
                <a:ln w="0"/>
                <a:solidFill>
                  <a:schemeClr val="bg1"/>
                </a:solidFill>
                <a:effectLst>
                  <a:outerShdw blurRad="38100" dist="25400" dir="5400000" algn="ctr" rotWithShape="0">
                    <a:srgbClr val="6E747A">
                      <a:alpha val="43000"/>
                    </a:srgbClr>
                  </a:outerShdw>
                </a:effectLst>
              </a:rPr>
              <a:t>£3 Million investment in Arriva Bus Depot, Rhyl</a:t>
            </a:r>
          </a:p>
        </p:txBody>
      </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28112" y="221252"/>
            <a:ext cx="4278406" cy="2852271"/>
          </a:xfrm>
          <a:prstGeom prst="rect">
            <a:avLst/>
          </a:prstGeom>
          <a:ln w="38100">
            <a:solidFill>
              <a:srgbClr val="00B0F0"/>
            </a:solidFill>
          </a:ln>
        </p:spPr>
      </p:pic>
      <p:sp>
        <p:nvSpPr>
          <p:cNvPr id="9" name="Rectangle 8"/>
          <p:cNvSpPr/>
          <p:nvPr/>
        </p:nvSpPr>
        <p:spPr>
          <a:xfrm rot="21074626">
            <a:off x="8829391" y="2862488"/>
            <a:ext cx="3078384" cy="830997"/>
          </a:xfrm>
          <a:prstGeom prst="rect">
            <a:avLst/>
          </a:prstGeom>
          <a:solidFill>
            <a:schemeClr val="accent2"/>
          </a:solidFill>
          <a:ln>
            <a:solidFill>
              <a:schemeClr val="bg1"/>
            </a:solidFill>
          </a:ln>
        </p:spPr>
        <p:txBody>
          <a:bodyPr wrap="square" lIns="91440" tIns="45720" rIns="91440" bIns="45720">
            <a:spAutoFit/>
          </a:bodyPr>
          <a:lstStyle/>
          <a:p>
            <a:pPr algn="ctr"/>
            <a:r>
              <a:rPr lang="en-US" sz="2400" b="0" cap="none" spc="0" dirty="0">
                <a:ln w="0"/>
                <a:solidFill>
                  <a:schemeClr val="bg1"/>
                </a:solidFill>
                <a:effectLst>
                  <a:outerShdw blurRad="38100" dist="25400" dir="5400000" algn="ctr" rotWithShape="0">
                    <a:srgbClr val="6E747A">
                      <a:alpha val="43000"/>
                    </a:srgbClr>
                  </a:outerShdw>
                </a:effectLst>
              </a:rPr>
              <a:t>Enhanced Rhyl Bus Station</a:t>
            </a:r>
          </a:p>
        </p:txBody>
      </p:sp>
    </p:spTree>
    <p:extLst>
      <p:ext uri="{BB962C8B-B14F-4D97-AF65-F5344CB8AC3E}">
        <p14:creationId xmlns:p14="http://schemas.microsoft.com/office/powerpoint/2010/main" val="3872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352" y="178085"/>
            <a:ext cx="4531664" cy="654121"/>
          </a:xfrm>
        </p:spPr>
        <p:txBody>
          <a:bodyPr/>
          <a:lstStyle/>
          <a:p>
            <a:r>
              <a:rPr lang="en-GB" b="1" dirty="0">
                <a:solidFill>
                  <a:schemeClr val="accent2"/>
                </a:solidFill>
              </a:rPr>
              <a:t>Walkers and Cyclists</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4427" y="1814804"/>
            <a:ext cx="4303845" cy="2419058"/>
          </a:xfrm>
          <a:prstGeom prst="rect">
            <a:avLst/>
          </a:prstGeom>
          <a:ln w="38100">
            <a:solidFill>
              <a:srgbClr val="00B0F0"/>
            </a:solidFill>
          </a:ln>
        </p:spPr>
      </p:pic>
      <p:sp>
        <p:nvSpPr>
          <p:cNvPr id="6" name="Rectangle 5"/>
          <p:cNvSpPr/>
          <p:nvPr/>
        </p:nvSpPr>
        <p:spPr>
          <a:xfrm>
            <a:off x="416762" y="1123625"/>
            <a:ext cx="4268254" cy="584775"/>
          </a:xfrm>
          <a:prstGeom prst="rect">
            <a:avLst/>
          </a:prstGeom>
          <a:noFill/>
        </p:spPr>
        <p:txBody>
          <a:bodyPr wrap="squar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Pont y </a:t>
            </a:r>
            <a:r>
              <a:rPr lang="en-US" sz="3200" b="0" cap="none" spc="0" dirty="0" err="1">
                <a:ln w="0"/>
                <a:solidFill>
                  <a:schemeClr val="accent1"/>
                </a:solidFill>
                <a:effectLst>
                  <a:outerShdw blurRad="38100" dist="25400" dir="5400000" algn="ctr" rotWithShape="0">
                    <a:srgbClr val="6E747A">
                      <a:alpha val="43000"/>
                    </a:srgbClr>
                  </a:outerShdw>
                </a:effectLst>
              </a:rPr>
              <a:t>Ddraig</a:t>
            </a:r>
            <a:r>
              <a:rPr lang="en-US" sz="3200" b="0" cap="none" spc="0" dirty="0">
                <a:ln w="0"/>
                <a:solidFill>
                  <a:schemeClr val="accent1"/>
                </a:solidFill>
                <a:effectLst>
                  <a:outerShdw blurRad="38100" dist="25400" dir="5400000" algn="ctr" rotWithShape="0">
                    <a:srgbClr val="6E747A">
                      <a:alpha val="43000"/>
                    </a:srgbClr>
                  </a:outerShdw>
                </a:effectLst>
              </a:rPr>
              <a:t> – Rhyl </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4428" y="4367968"/>
            <a:ext cx="4303844" cy="2248590"/>
          </a:xfrm>
          <a:prstGeom prst="rect">
            <a:avLst/>
          </a:prstGeom>
          <a:ln w="38100">
            <a:solidFill>
              <a:schemeClr val="accent1"/>
            </a:solidFill>
          </a:ln>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47040" y="421241"/>
            <a:ext cx="2091314" cy="1520576"/>
          </a:xfrm>
          <a:prstGeom prst="rect">
            <a:avLst/>
          </a:prstGeom>
          <a:ln w="38100">
            <a:solidFill>
              <a:schemeClr val="accent1"/>
            </a:solidFill>
          </a:ln>
        </p:spPr>
      </p:pic>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575513" y="1123625"/>
            <a:ext cx="2219218" cy="4367968"/>
          </a:xfrm>
          <a:prstGeom prst="rect">
            <a:avLst/>
          </a:prstGeom>
          <a:ln w="38100">
            <a:solidFill>
              <a:schemeClr val="accent1"/>
            </a:solidFill>
          </a:ln>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90110" y="1708400"/>
            <a:ext cx="1986761" cy="1490071"/>
          </a:xfrm>
          <a:prstGeom prst="rect">
            <a:avLst/>
          </a:prstGeom>
          <a:ln w="38100">
            <a:solidFill>
              <a:schemeClr val="accent1"/>
            </a:solidFill>
          </a:ln>
        </p:spPr>
      </p:pic>
      <p:pic>
        <p:nvPicPr>
          <p:cNvPr id="3074" name="Picture 2" descr="Image result for prestatyn brown signs">
            <a:hlinkClick r:id="rId8"/>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334841" y="4943963"/>
            <a:ext cx="4887946" cy="1672595"/>
          </a:xfrm>
          <a:prstGeom prst="rect">
            <a:avLst/>
          </a:prstGeom>
          <a:solidFill>
            <a:schemeClr val="accent2"/>
          </a:solidFill>
          <a:ln w="38100">
            <a:solidFill>
              <a:schemeClr val="accent1"/>
            </a:solidFill>
          </a:ln>
        </p:spPr>
      </p:pic>
      <p:pic>
        <p:nvPicPr>
          <p:cNvPr id="16" name="Picture 15"/>
          <p:cNvPicPr>
            <a:picLocks noChangeAspect="1"/>
          </p:cNvPicPr>
          <p:nvPr/>
        </p:nvPicPr>
        <p:blipFill>
          <a:blip r:embed="rId10" cstate="screen">
            <a:clrChange>
              <a:clrFrom>
                <a:srgbClr val="FDFDFD"/>
              </a:clrFrom>
              <a:clrTo>
                <a:srgbClr val="FDFDFD">
                  <a:alpha val="0"/>
                </a:srgbClr>
              </a:clrTo>
            </a:clrChange>
            <a:extLst>
              <a:ext uri="{28A0092B-C50C-407E-A947-70E740481C1C}">
                <a14:useLocalDpi xmlns:a14="http://schemas.microsoft.com/office/drawing/2010/main"/>
              </a:ext>
            </a:extLst>
          </a:blip>
          <a:stretch>
            <a:fillRect/>
          </a:stretch>
        </p:blipFill>
        <p:spPr>
          <a:xfrm>
            <a:off x="8375474" y="696564"/>
            <a:ext cx="1438896" cy="1438896"/>
          </a:xfrm>
          <a:prstGeom prst="rect">
            <a:avLst/>
          </a:prstGeom>
        </p:spPr>
      </p:pic>
      <p:sp>
        <p:nvSpPr>
          <p:cNvPr id="18" name="Rectangle 17"/>
          <p:cNvSpPr/>
          <p:nvPr/>
        </p:nvSpPr>
        <p:spPr>
          <a:xfrm>
            <a:off x="5206914" y="3565522"/>
            <a:ext cx="4268254" cy="1077218"/>
          </a:xfrm>
          <a:prstGeom prst="rect">
            <a:avLst/>
          </a:prstGeom>
          <a:noFill/>
        </p:spPr>
        <p:txBody>
          <a:bodyPr wrap="square" lIns="91440" tIns="45720" rIns="91440" bIns="45720">
            <a:spAutoFit/>
          </a:bodyPr>
          <a:lstStyle/>
          <a:p>
            <a:pPr algn="ctr"/>
            <a:r>
              <a:rPr lang="en-US" sz="3200" dirty="0">
                <a:ln w="0"/>
                <a:solidFill>
                  <a:schemeClr val="accent1"/>
                </a:solidFill>
                <a:effectLst>
                  <a:outerShdw blurRad="38100" dist="25400" dir="5400000" algn="ctr" rotWithShape="0">
                    <a:srgbClr val="6E747A">
                      <a:alpha val="43000"/>
                    </a:srgbClr>
                  </a:outerShdw>
                </a:effectLst>
              </a:rPr>
              <a:t>The Offa’s Dyke Path – Prestatyn </a:t>
            </a:r>
            <a:endParaRPr lang="en-US" sz="32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63000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3074"/>
                                        </p:tgtEl>
                                        <p:attrNameLst>
                                          <p:attrName>style.visibility</p:attrName>
                                        </p:attrNameLst>
                                      </p:cBhvr>
                                      <p:to>
                                        <p:strVal val="visible"/>
                                      </p:to>
                                    </p:set>
                                    <p:anim calcmode="lin" valueType="num">
                                      <p:cBhvr additive="base">
                                        <p:cTn id="44" dur="500" fill="hold"/>
                                        <p:tgtEl>
                                          <p:spTgt spid="3074"/>
                                        </p:tgtEl>
                                        <p:attrNameLst>
                                          <p:attrName>ppt_x</p:attrName>
                                        </p:attrNameLst>
                                      </p:cBhvr>
                                      <p:tavLst>
                                        <p:tav tm="0">
                                          <p:val>
                                            <p:strVal val="#ppt_x"/>
                                          </p:val>
                                        </p:tav>
                                        <p:tav tm="100000">
                                          <p:val>
                                            <p:strVal val="#ppt_x"/>
                                          </p:val>
                                        </p:tav>
                                      </p:tavLst>
                                    </p:anim>
                                    <p:anim calcmode="lin" valueType="num">
                                      <p:cBhvr additive="base">
                                        <p:cTn id="45"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723" y="121898"/>
            <a:ext cx="6812527" cy="674670"/>
          </a:xfrm>
        </p:spPr>
        <p:txBody>
          <a:bodyPr>
            <a:normAutofit/>
          </a:bodyPr>
          <a:lstStyle/>
          <a:p>
            <a:r>
              <a:rPr lang="en-GB" b="1" dirty="0">
                <a:solidFill>
                  <a:schemeClr val="accent2"/>
                </a:solidFill>
              </a:rPr>
              <a:t>Accessibility to all</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4723" y="945508"/>
            <a:ext cx="2219004" cy="2958672"/>
          </a:xfrm>
          <a:prstGeom prst="rect">
            <a:avLst/>
          </a:prstGeom>
          <a:ln w="38100">
            <a:solidFill>
              <a:srgbClr val="00B0F0"/>
            </a:solidFill>
          </a:ln>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0863" y="1670567"/>
            <a:ext cx="7161853" cy="4755918"/>
          </a:xfrm>
          <a:prstGeom prst="rect">
            <a:avLst/>
          </a:prstGeom>
          <a:ln w="38100">
            <a:solidFill>
              <a:srgbClr val="00B0F0"/>
            </a:solidFill>
          </a:ln>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99714" y="184239"/>
            <a:ext cx="3859406" cy="2123326"/>
          </a:xfrm>
          <a:prstGeom prst="rect">
            <a:avLst/>
          </a:prstGeom>
          <a:ln w="38100">
            <a:solidFill>
              <a:srgbClr val="00B0F0"/>
            </a:solidFill>
          </a:ln>
        </p:spPr>
      </p:pic>
      <p:pic>
        <p:nvPicPr>
          <p:cNvPr id="9" name="Picture 8" descr="Z:\LEREP\Coastal Communities\Logos\GBC-Large.gif"/>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64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83577" y="2702508"/>
            <a:ext cx="9274576" cy="883024"/>
          </a:xfrm>
        </p:spPr>
        <p:txBody>
          <a:bodyPr>
            <a:normAutofit fontScale="90000"/>
          </a:bodyPr>
          <a:lstStyle/>
          <a:p>
            <a:pPr marL="685800" indent="-685800">
              <a:buFont typeface="Arial" panose="020B0604020202020204" pitchFamily="34" charset="0"/>
              <a:buChar char="•"/>
            </a:pPr>
            <a:r>
              <a:rPr lang="en-GB" sz="4800" b="1" dirty="0">
                <a:solidFill>
                  <a:schemeClr val="accent2"/>
                </a:solidFill>
              </a:rPr>
              <a:t>High environmental standards</a:t>
            </a:r>
          </a:p>
        </p:txBody>
      </p:sp>
      <p:pic>
        <p:nvPicPr>
          <p:cNvPr id="5" name="Picture 4" descr="Z:\LEREP\Coastal Communities\Logos\GBC-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1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449" y="198634"/>
            <a:ext cx="6401560" cy="767137"/>
          </a:xfrm>
        </p:spPr>
        <p:txBody>
          <a:bodyPr>
            <a:normAutofit fontScale="90000"/>
          </a:bodyPr>
          <a:lstStyle/>
          <a:p>
            <a:r>
              <a:rPr lang="en-GB" b="1" dirty="0">
                <a:solidFill>
                  <a:schemeClr val="accent2"/>
                </a:solidFill>
              </a:rPr>
              <a:t>High environmental standards</a:t>
            </a:r>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551952" y="890784"/>
            <a:ext cx="2968635" cy="2226476"/>
          </a:xfrm>
          <a:ln w="38100">
            <a:solidFill>
              <a:schemeClr val="accent1"/>
            </a:solidFill>
          </a:ln>
        </p:spPr>
      </p:pic>
      <p:pic>
        <p:nvPicPr>
          <p:cNvPr id="4" name="Picture 3" descr="Z:\LEREP\Coastal Communities\Logos\GBC-Large.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94450" y="1109595"/>
            <a:ext cx="5107016" cy="4616648"/>
          </a:xfrm>
          <a:prstGeom prst="rect">
            <a:avLst/>
          </a:prstGeom>
          <a:noFill/>
        </p:spPr>
        <p:txBody>
          <a:bodyPr wrap="square" lIns="91440" tIns="45720" rIns="91440" bIns="45720">
            <a:spAutoFit/>
          </a:bodyPr>
          <a:lstStyle/>
          <a:p>
            <a:pPr marL="685800" indent="-685800">
              <a:buFont typeface="Arial" panose="020B0604020202020204" pitchFamily="34" charset="0"/>
              <a:buChar char="•"/>
            </a:pPr>
            <a:r>
              <a:rPr lang="en-US" sz="2400" dirty="0">
                <a:ln w="0"/>
                <a:solidFill>
                  <a:schemeClr val="accent1"/>
                </a:solidFill>
                <a:effectLst>
                  <a:outerShdw blurRad="38100" dist="25400" dir="5400000" algn="ctr" rotWithShape="0">
                    <a:srgbClr val="6E747A">
                      <a:alpha val="43000"/>
                    </a:srgbClr>
                  </a:outerShdw>
                </a:effectLst>
              </a:rPr>
              <a:t>Litter Picks</a:t>
            </a:r>
          </a:p>
          <a:p>
            <a:pPr marL="685800" indent="-685800">
              <a:buFont typeface="Arial" panose="020B0604020202020204" pitchFamily="34" charset="0"/>
              <a:buChar char="•"/>
            </a:pPr>
            <a:r>
              <a:rPr lang="en-US" sz="2400" b="0" cap="none" spc="0" dirty="0">
                <a:ln w="0"/>
                <a:solidFill>
                  <a:schemeClr val="accent1"/>
                </a:solidFill>
                <a:effectLst>
                  <a:outerShdw blurRad="38100" dist="25400" dir="5400000" algn="ctr" rotWithShape="0">
                    <a:srgbClr val="6E747A">
                      <a:alpha val="43000"/>
                    </a:srgbClr>
                  </a:outerShdw>
                </a:effectLst>
              </a:rPr>
              <a:t>Floral Displays</a:t>
            </a:r>
          </a:p>
          <a:p>
            <a:pPr marL="685800" indent="-685800">
              <a:buFont typeface="Arial" panose="020B0604020202020204" pitchFamily="34" charset="0"/>
              <a:buChar char="•"/>
            </a:pPr>
            <a:r>
              <a:rPr lang="en-US" sz="2400" dirty="0">
                <a:ln w="0"/>
                <a:solidFill>
                  <a:schemeClr val="accent1"/>
                </a:solidFill>
                <a:effectLst>
                  <a:outerShdw blurRad="38100" dist="25400" dir="5400000" algn="ctr" rotWithShape="0">
                    <a:srgbClr val="6E747A">
                      <a:alpha val="43000"/>
                    </a:srgbClr>
                  </a:outerShdw>
                </a:effectLst>
              </a:rPr>
              <a:t>Window Vinyls</a:t>
            </a:r>
          </a:p>
          <a:p>
            <a:pPr marL="685800" indent="-685800">
              <a:buFont typeface="Arial" panose="020B0604020202020204" pitchFamily="34" charset="0"/>
              <a:buChar char="•"/>
            </a:pPr>
            <a:r>
              <a:rPr lang="en-US" sz="2400" b="0" cap="none" spc="0" dirty="0">
                <a:ln w="0"/>
                <a:solidFill>
                  <a:schemeClr val="accent1"/>
                </a:solidFill>
                <a:effectLst>
                  <a:outerShdw blurRad="38100" dist="25400" dir="5400000" algn="ctr" rotWithShape="0">
                    <a:srgbClr val="6E747A">
                      <a:alpha val="43000"/>
                    </a:srgbClr>
                  </a:outerShdw>
                </a:effectLst>
              </a:rPr>
              <a:t>Conservation areas</a:t>
            </a:r>
          </a:p>
          <a:p>
            <a:pPr marL="685800" indent="-685800">
              <a:buFont typeface="Arial" panose="020B0604020202020204" pitchFamily="34" charset="0"/>
              <a:buChar char="•"/>
            </a:pPr>
            <a:r>
              <a:rPr lang="en-US" sz="2400" dirty="0">
                <a:ln w="0"/>
                <a:solidFill>
                  <a:schemeClr val="accent1"/>
                </a:solidFill>
                <a:effectLst>
                  <a:outerShdw blurRad="38100" dist="25400" dir="5400000" algn="ctr" rotWithShape="0">
                    <a:srgbClr val="6E747A">
                      <a:alpha val="43000"/>
                    </a:srgbClr>
                  </a:outerShdw>
                </a:effectLst>
              </a:rPr>
              <a:t>Strict legislation on fly posting</a:t>
            </a:r>
          </a:p>
          <a:p>
            <a:pPr marL="685800" indent="-685800">
              <a:buFont typeface="Arial" panose="020B0604020202020204" pitchFamily="34" charset="0"/>
              <a:buChar char="•"/>
            </a:pPr>
            <a:r>
              <a:rPr lang="en-US" sz="2400" b="0" cap="none" spc="0" dirty="0">
                <a:ln w="0"/>
                <a:solidFill>
                  <a:schemeClr val="accent1"/>
                </a:solidFill>
                <a:effectLst>
                  <a:outerShdw blurRad="38100" dist="25400" dir="5400000" algn="ctr" rotWithShape="0">
                    <a:srgbClr val="6E747A">
                      <a:alpha val="43000"/>
                    </a:srgbClr>
                  </a:outerShdw>
                </a:effectLst>
              </a:rPr>
              <a:t>Public Space Protection Order</a:t>
            </a:r>
          </a:p>
          <a:p>
            <a:pPr marL="685800" indent="-685800">
              <a:buFont typeface="Arial" panose="020B0604020202020204" pitchFamily="34" charset="0"/>
              <a:buChar char="•"/>
            </a:pPr>
            <a:r>
              <a:rPr lang="en-US" sz="2400" dirty="0">
                <a:ln w="0"/>
                <a:solidFill>
                  <a:schemeClr val="accent1"/>
                </a:solidFill>
                <a:effectLst>
                  <a:outerShdw blurRad="38100" dist="25400" dir="5400000" algn="ctr" rotWithShape="0">
                    <a:srgbClr val="6E747A">
                      <a:alpha val="43000"/>
                    </a:srgbClr>
                  </a:outerShdw>
                </a:effectLst>
              </a:rPr>
              <a:t>Enforcement Officers</a:t>
            </a:r>
          </a:p>
          <a:p>
            <a:pPr marL="685800" indent="-685800">
              <a:buFont typeface="Arial" panose="020B0604020202020204" pitchFamily="34" charset="0"/>
              <a:buChar char="•"/>
            </a:pPr>
            <a:r>
              <a:rPr lang="en-US" sz="2400" b="0" cap="none" spc="0" dirty="0">
                <a:ln w="0"/>
                <a:solidFill>
                  <a:schemeClr val="accent1"/>
                </a:solidFill>
                <a:effectLst>
                  <a:outerShdw blurRad="38100" dist="25400" dir="5400000" algn="ctr" rotWithShape="0">
                    <a:srgbClr val="6E747A">
                      <a:alpha val="43000"/>
                    </a:srgbClr>
                  </a:outerShdw>
                </a:effectLst>
              </a:rPr>
              <a:t>Bunting and Banners</a:t>
            </a:r>
          </a:p>
          <a:p>
            <a:pPr marL="685800" indent="-685800">
              <a:buFont typeface="Arial" panose="020B0604020202020204" pitchFamily="34" charset="0"/>
              <a:buChar char="•"/>
            </a:pPr>
            <a:r>
              <a:rPr lang="en-US" sz="2400" dirty="0">
                <a:ln w="0"/>
                <a:solidFill>
                  <a:schemeClr val="accent1"/>
                </a:solidFill>
                <a:effectLst>
                  <a:outerShdw blurRad="38100" dist="25400" dir="5400000" algn="ctr" rotWithShape="0">
                    <a:srgbClr val="6E747A">
                      <a:alpha val="43000"/>
                    </a:srgbClr>
                  </a:outerShdw>
                </a:effectLst>
              </a:rPr>
              <a:t>Liaison with developers</a:t>
            </a:r>
            <a:endParaRPr lang="en-US" sz="2400" b="0" cap="none" spc="0" dirty="0">
              <a:ln w="0"/>
              <a:solidFill>
                <a:schemeClr val="accent1"/>
              </a:solidFill>
              <a:effectLst>
                <a:outerShdw blurRad="38100" dist="25400" dir="5400000" algn="ctr" rotWithShape="0">
                  <a:srgbClr val="6E747A">
                    <a:alpha val="43000"/>
                  </a:srgbClr>
                </a:outerShdw>
              </a:effectLst>
            </a:endParaRPr>
          </a:p>
          <a:p>
            <a:pPr marL="685800" indent="-685800">
              <a:buFont typeface="Arial" panose="020B0604020202020204" pitchFamily="34" charset="0"/>
              <a:buChar char="•"/>
            </a:pPr>
            <a:endParaRPr lang="en-US" sz="2400" b="0" cap="none" spc="0" dirty="0">
              <a:ln w="0"/>
              <a:solidFill>
                <a:schemeClr val="accent1"/>
              </a:solidFill>
              <a:effectLst>
                <a:outerShdw blurRad="38100" dist="25400" dir="5400000" algn="ctr" rotWithShape="0">
                  <a:srgbClr val="6E747A">
                    <a:alpha val="43000"/>
                  </a:srgbClr>
                </a:outerShdw>
              </a:effectLst>
            </a:endParaRPr>
          </a:p>
          <a:p>
            <a:pPr marL="685800" indent="-685800">
              <a:buFont typeface="Arial" panose="020B0604020202020204" pitchFamily="34" charset="0"/>
              <a:buChar char="•"/>
            </a:pPr>
            <a:endParaRPr lang="en-US" sz="5400" b="0" cap="none" spc="0" dirty="0">
              <a:ln w="0"/>
              <a:solidFill>
                <a:schemeClr val="accent1"/>
              </a:solidFill>
              <a:effectLst>
                <a:outerShdw blurRad="38100" dist="25400" dir="5400000" algn="ctr" rotWithShape="0">
                  <a:srgbClr val="6E747A">
                    <a:alpha val="43000"/>
                  </a:srgbClr>
                </a:outerShdw>
              </a:effectLst>
            </a:endParaRPr>
          </a:p>
        </p:txBody>
      </p:sp>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71074" y="198634"/>
            <a:ext cx="2982562" cy="2174975"/>
          </a:xfrm>
          <a:prstGeom prst="rect">
            <a:avLst/>
          </a:prstGeom>
          <a:ln w="38100">
            <a:solidFill>
              <a:schemeClr val="accent1"/>
            </a:solidFill>
          </a:ln>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00826" y="2682183"/>
            <a:ext cx="4077687" cy="1890178"/>
          </a:xfrm>
          <a:prstGeom prst="rect">
            <a:avLst/>
          </a:prstGeom>
          <a:solidFill>
            <a:schemeClr val="accent2"/>
          </a:solidFill>
          <a:ln w="38100">
            <a:solidFill>
              <a:schemeClr val="accent1"/>
            </a:solidFill>
          </a:ln>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44674" y="3555476"/>
            <a:ext cx="3256152" cy="2170767"/>
          </a:xfrm>
          <a:prstGeom prst="rect">
            <a:avLst/>
          </a:prstGeom>
          <a:ln w="38100">
            <a:solidFill>
              <a:schemeClr val="accent1"/>
            </a:solidFill>
          </a:ln>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80147" y="4700445"/>
            <a:ext cx="2872971" cy="1910642"/>
          </a:xfrm>
          <a:prstGeom prst="rect">
            <a:avLst/>
          </a:prstGeom>
          <a:ln w="38100">
            <a:solidFill>
              <a:schemeClr val="accent1"/>
            </a:solidFill>
          </a:ln>
        </p:spPr>
      </p:pic>
      <p:pic>
        <p:nvPicPr>
          <p:cNvPr id="3" name="Picture 2"/>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782672" y="4819490"/>
            <a:ext cx="3561481" cy="1892554"/>
          </a:xfrm>
          <a:prstGeom prst="rect">
            <a:avLst/>
          </a:prstGeom>
          <a:ln w="38100">
            <a:solidFill>
              <a:schemeClr val="accent1"/>
            </a:solidFill>
          </a:ln>
        </p:spPr>
      </p:pic>
    </p:spTree>
    <p:extLst>
      <p:ext uri="{BB962C8B-B14F-4D97-AF65-F5344CB8AC3E}">
        <p14:creationId xmlns:p14="http://schemas.microsoft.com/office/powerpoint/2010/main" val="287016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900" y="178086"/>
            <a:ext cx="10161901" cy="1157555"/>
          </a:xfrm>
        </p:spPr>
        <p:txBody>
          <a:bodyPr>
            <a:normAutofit fontScale="90000"/>
          </a:bodyPr>
          <a:lstStyle/>
          <a:p>
            <a:r>
              <a:rPr lang="en-GB" b="1" dirty="0">
                <a:solidFill>
                  <a:schemeClr val="accent2"/>
                </a:solidFill>
              </a:rPr>
              <a:t>Wales in Bloom, Britain in Bloom and International Communities in Bloom</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0849" y="1573167"/>
            <a:ext cx="7756988" cy="4697984"/>
          </a:xfrm>
          <a:prstGeom prst="rect">
            <a:avLst/>
          </a:prstGeom>
          <a:ln w="38100">
            <a:solidFill>
              <a:schemeClr val="accent1"/>
            </a:solidFill>
          </a:ln>
        </p:spPr>
      </p:pic>
      <p:pic>
        <p:nvPicPr>
          <p:cNvPr id="9" name="Picture 8" descr="Z:\LEREP\Coastal Communities\Logos\GBC-Large.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20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86319" y="2712781"/>
            <a:ext cx="8461977" cy="878318"/>
          </a:xfrm>
        </p:spPr>
        <p:txBody>
          <a:bodyPr>
            <a:normAutofit fontScale="90000"/>
          </a:bodyPr>
          <a:lstStyle/>
          <a:p>
            <a:pPr marL="685800" indent="-685800">
              <a:buFont typeface="Arial" panose="020B0604020202020204" pitchFamily="34" charset="0"/>
              <a:buChar char="•"/>
            </a:pPr>
            <a:r>
              <a:rPr lang="en-GB" sz="4800" b="1" dirty="0">
                <a:solidFill>
                  <a:schemeClr val="accent2"/>
                </a:solidFill>
              </a:rPr>
              <a:t>Urban and social renewal</a:t>
            </a:r>
            <a:br>
              <a:rPr lang="en-GB" sz="4800" b="1" dirty="0">
                <a:solidFill>
                  <a:schemeClr val="accent2"/>
                </a:solidFill>
              </a:rPr>
            </a:br>
            <a:r>
              <a:rPr lang="en-GB" sz="4800" b="1" dirty="0">
                <a:solidFill>
                  <a:schemeClr val="accent2"/>
                </a:solidFill>
              </a:rPr>
              <a:t/>
            </a:r>
            <a:br>
              <a:rPr lang="en-GB" sz="4800" b="1" dirty="0">
                <a:solidFill>
                  <a:schemeClr val="accent2"/>
                </a:solidFill>
              </a:rPr>
            </a:br>
            <a:r>
              <a:rPr lang="en-GB" sz="4800" b="1" dirty="0">
                <a:solidFill>
                  <a:schemeClr val="accent2"/>
                </a:solidFill>
              </a:rPr>
              <a:t>		</a:t>
            </a:r>
            <a:r>
              <a:rPr lang="en-GB" sz="2200" b="1" dirty="0">
                <a:solidFill>
                  <a:schemeClr val="accent2"/>
                </a:solidFill>
              </a:rPr>
              <a:t>Economic inactivity – JSA, ESA</a:t>
            </a:r>
            <a:br>
              <a:rPr lang="en-GB" sz="2200" b="1" dirty="0">
                <a:solidFill>
                  <a:schemeClr val="accent2"/>
                </a:solidFill>
              </a:rPr>
            </a:br>
            <a:r>
              <a:rPr lang="en-GB" sz="2200" b="1" dirty="0">
                <a:solidFill>
                  <a:schemeClr val="accent2"/>
                </a:solidFill>
              </a:rPr>
              <a:t>		Seasonal, low-paid employment</a:t>
            </a:r>
          </a:p>
        </p:txBody>
      </p:sp>
      <p:pic>
        <p:nvPicPr>
          <p:cNvPr id="5" name="Picture 4" descr="Z:\LEREP\Coastal Communities\Logos\GBC-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60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31052" y="531293"/>
            <a:ext cx="11512259" cy="5936009"/>
          </a:xfrm>
        </p:spPr>
      </p:pic>
      <p:sp>
        <p:nvSpPr>
          <p:cNvPr id="6" name="Right Arrow 4"/>
          <p:cNvSpPr/>
          <p:nvPr/>
        </p:nvSpPr>
        <p:spPr>
          <a:xfrm rot="5400000">
            <a:off x="2663479" y="1477185"/>
            <a:ext cx="1759673" cy="1226094"/>
          </a:xfrm>
          <a:prstGeom prst="rightArrow">
            <a:avLst>
              <a:gd name="adj1" fmla="val 34139"/>
              <a:gd name="adj2"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9028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997" y="250004"/>
            <a:ext cx="8280610" cy="705492"/>
          </a:xfrm>
        </p:spPr>
        <p:txBody>
          <a:bodyPr/>
          <a:lstStyle/>
          <a:p>
            <a:r>
              <a:rPr lang="en-GB" b="1" dirty="0">
                <a:solidFill>
                  <a:schemeClr val="accent2"/>
                </a:solidFill>
              </a:rPr>
              <a:t>Investment in Schools and Colleges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34968" y="1058238"/>
            <a:ext cx="7270678" cy="5453009"/>
          </a:xfrm>
          <a:prstGeom prst="rect">
            <a:avLst/>
          </a:prstGeom>
          <a:ln w="38100">
            <a:solidFill>
              <a:schemeClr val="accent1"/>
            </a:solidFill>
          </a:ln>
        </p:spPr>
      </p:pic>
      <p:pic>
        <p:nvPicPr>
          <p:cNvPr id="6" name="Picture 5" descr="Z:\LEREP\Coastal Communities\Logos\GBC-Large.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67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997" y="188359"/>
            <a:ext cx="5713192" cy="664396"/>
          </a:xfrm>
        </p:spPr>
        <p:txBody>
          <a:bodyPr/>
          <a:lstStyle/>
          <a:p>
            <a:r>
              <a:rPr lang="en-GB" b="1" dirty="0">
                <a:solidFill>
                  <a:schemeClr val="accent2"/>
                </a:solidFill>
              </a:rPr>
              <a:t>Improvements to Housing</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921102" y="1246187"/>
            <a:ext cx="7438655" cy="4959104"/>
          </a:xfrm>
          <a:ln w="38100">
            <a:solidFill>
              <a:schemeClr val="accent1"/>
            </a:solidFill>
          </a:ln>
        </p:spPr>
      </p:pic>
      <p:pic>
        <p:nvPicPr>
          <p:cNvPr id="5" name="Picture 4" descr="Z:\LEREP\Coastal Communities\Logos\GBC-Large.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37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683" y="301256"/>
            <a:ext cx="4363069" cy="670516"/>
          </a:xfrm>
        </p:spPr>
        <p:txBody>
          <a:bodyPr/>
          <a:lstStyle/>
          <a:p>
            <a:r>
              <a:rPr lang="en-GB" b="1" dirty="0">
                <a:solidFill>
                  <a:schemeClr val="accent2"/>
                </a:solidFill>
              </a:rPr>
              <a:t>Health services</a:t>
            </a:r>
          </a:p>
        </p:txBody>
      </p:sp>
      <p:pic>
        <p:nvPicPr>
          <p:cNvPr id="4" name="Picture 3" descr="Z:\LEREP\Coastal Communities\Logos\GBC-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25647" y="1534521"/>
            <a:ext cx="7605429" cy="4034924"/>
          </a:xfrm>
          <a:prstGeom prst="rect">
            <a:avLst/>
          </a:prstGeom>
          <a:ln w="38100">
            <a:solidFill>
              <a:srgbClr val="00B0F0"/>
            </a:solidFill>
          </a:ln>
        </p:spPr>
      </p:pic>
      <p:sp>
        <p:nvSpPr>
          <p:cNvPr id="5" name="Rectangle 4"/>
          <p:cNvSpPr/>
          <p:nvPr/>
        </p:nvSpPr>
        <p:spPr>
          <a:xfrm>
            <a:off x="2284421" y="5485863"/>
            <a:ext cx="6687879" cy="646331"/>
          </a:xfrm>
          <a:prstGeom prst="rect">
            <a:avLst/>
          </a:prstGeom>
          <a:solidFill>
            <a:schemeClr val="accent2"/>
          </a:solidFill>
          <a:ln>
            <a:solidFill>
              <a:schemeClr val="bg1"/>
            </a:solidFill>
          </a:ln>
        </p:spPr>
        <p:txBody>
          <a:bodyPr wrap="square" lIns="91440" tIns="45720" rIns="91440" bIns="45720">
            <a:spAutoFit/>
          </a:bodyPr>
          <a:lstStyle/>
          <a:p>
            <a:pPr algn="ctr"/>
            <a:r>
              <a:rPr lang="en-US" sz="3600" b="0" cap="none" spc="0" dirty="0">
                <a:ln w="0"/>
                <a:solidFill>
                  <a:schemeClr val="bg1"/>
                </a:solidFill>
                <a:effectLst>
                  <a:outerShdw blurRad="38100" dist="25400" dir="5400000" algn="ctr" rotWithShape="0">
                    <a:srgbClr val="6E747A">
                      <a:alpha val="43000"/>
                    </a:srgbClr>
                  </a:outerShdw>
                </a:effectLst>
              </a:rPr>
              <a:t>The Royal Alexandra Hospital </a:t>
            </a:r>
          </a:p>
        </p:txBody>
      </p:sp>
    </p:spTree>
    <p:extLst>
      <p:ext uri="{BB962C8B-B14F-4D97-AF65-F5344CB8AC3E}">
        <p14:creationId xmlns:p14="http://schemas.microsoft.com/office/powerpoint/2010/main" val="225980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98602" y="2620315"/>
            <a:ext cx="6811405" cy="883024"/>
          </a:xfrm>
        </p:spPr>
        <p:txBody>
          <a:bodyPr>
            <a:normAutofit fontScale="90000"/>
          </a:bodyPr>
          <a:lstStyle/>
          <a:p>
            <a:pPr marL="685800" indent="-685800">
              <a:buFont typeface="Arial" panose="020B0604020202020204" pitchFamily="34" charset="0"/>
              <a:buChar char="•"/>
            </a:pPr>
            <a:r>
              <a:rPr lang="en-GB" sz="4800" b="1" dirty="0">
                <a:solidFill>
                  <a:schemeClr val="accent2"/>
                </a:solidFill>
              </a:rPr>
              <a:t>Retail/Town centre regeneration</a:t>
            </a:r>
          </a:p>
        </p:txBody>
      </p:sp>
      <p:pic>
        <p:nvPicPr>
          <p:cNvPr id="5" name="Picture 4" descr="Z:\LEREP\Coastal Communities\Logos\GBC-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38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484" y="82182"/>
            <a:ext cx="5261129" cy="684944"/>
          </a:xfrm>
        </p:spPr>
        <p:txBody>
          <a:bodyPr/>
          <a:lstStyle/>
          <a:p>
            <a:r>
              <a:rPr lang="en-GB" b="1" dirty="0">
                <a:solidFill>
                  <a:schemeClr val="accent2"/>
                </a:solidFill>
              </a:rPr>
              <a:t>Prestatyn Town Centre </a:t>
            </a:r>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rot="674918">
            <a:off x="8841980" y="2362691"/>
            <a:ext cx="2834990" cy="4023859"/>
          </a:xfrm>
          <a:ln w="38100">
            <a:solidFill>
              <a:schemeClr val="accent1"/>
            </a:solidFill>
          </a:ln>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08358">
            <a:off x="418192" y="975097"/>
            <a:ext cx="2800488" cy="3957210"/>
          </a:xfrm>
          <a:prstGeom prst="rect">
            <a:avLst/>
          </a:prstGeom>
          <a:ln w="38100">
            <a:solidFill>
              <a:schemeClr val="accent1"/>
            </a:solidFill>
          </a:ln>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98736" y="795725"/>
            <a:ext cx="5216456" cy="5709121"/>
          </a:xfrm>
          <a:prstGeom prst="rect">
            <a:avLst/>
          </a:prstGeom>
          <a:ln w="38100">
            <a:solidFill>
              <a:srgbClr val="00B0F0"/>
            </a:solidFill>
          </a:ln>
        </p:spPr>
      </p:pic>
      <p:pic>
        <p:nvPicPr>
          <p:cNvPr id="12" name="Picture 11" descr="Z:\LEREP\Coastal Communities\Logos\GBC-Large.gif"/>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0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0484" y="82182"/>
            <a:ext cx="5261129" cy="684944"/>
          </a:xfrm>
        </p:spPr>
        <p:txBody>
          <a:bodyPr/>
          <a:lstStyle/>
          <a:p>
            <a:r>
              <a:rPr lang="en-GB" b="1" dirty="0">
                <a:solidFill>
                  <a:schemeClr val="accent2"/>
                </a:solidFill>
              </a:rPr>
              <a:t>Prestatyn Town Centre </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56850" y="706322"/>
            <a:ext cx="3079353" cy="2962643"/>
          </a:xfrm>
          <a:prstGeom prst="rect">
            <a:avLst/>
          </a:prstGeom>
          <a:ln w="38100">
            <a:solidFill>
              <a:schemeClr val="accent1"/>
            </a:solidFill>
          </a:ln>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62633" y="3350722"/>
            <a:ext cx="2579946" cy="3170694"/>
          </a:xfrm>
          <a:prstGeom prst="rect">
            <a:avLst/>
          </a:prstGeom>
          <a:ln w="38100">
            <a:solidFill>
              <a:srgbClr val="00B0F0"/>
            </a:solidFill>
          </a:ln>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25141" y="1477944"/>
            <a:ext cx="2144847" cy="3206654"/>
          </a:xfrm>
          <a:prstGeom prst="rect">
            <a:avLst/>
          </a:prstGeom>
          <a:ln w="38100">
            <a:solidFill>
              <a:schemeClr val="accent1"/>
            </a:solidFill>
          </a:ln>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85451" y="864684"/>
            <a:ext cx="2936220" cy="2486038"/>
          </a:xfrm>
          <a:prstGeom prst="rect">
            <a:avLst/>
          </a:prstGeom>
          <a:ln w="38100">
            <a:solidFill>
              <a:schemeClr val="accent1"/>
            </a:solidFill>
          </a:ln>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70768" y="4518635"/>
            <a:ext cx="2869384" cy="1909934"/>
          </a:xfrm>
          <a:prstGeom prst="rect">
            <a:avLst/>
          </a:prstGeom>
          <a:ln w="38100">
            <a:solidFill>
              <a:srgbClr val="00B0F0"/>
            </a:solidFill>
          </a:ln>
        </p:spPr>
      </p:pic>
      <p:pic>
        <p:nvPicPr>
          <p:cNvPr id="8" name="Picture 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50484" y="5125968"/>
            <a:ext cx="3349057" cy="1541723"/>
          </a:xfrm>
          <a:prstGeom prst="rect">
            <a:avLst/>
          </a:prstGeom>
          <a:ln w="38100">
            <a:solidFill>
              <a:schemeClr val="accent1"/>
            </a:solidFill>
          </a:ln>
        </p:spPr>
      </p:pic>
      <p:pic>
        <p:nvPicPr>
          <p:cNvPr id="9" name="Picture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65059" y="3987208"/>
            <a:ext cx="3662936" cy="2441361"/>
          </a:xfrm>
          <a:prstGeom prst="rect">
            <a:avLst/>
          </a:prstGeom>
          <a:ln w="38100">
            <a:solidFill>
              <a:schemeClr val="accent1"/>
            </a:solidFill>
          </a:ln>
        </p:spPr>
      </p:pic>
      <p:pic>
        <p:nvPicPr>
          <p:cNvPr id="10" name="Picture 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516377" y="2832601"/>
            <a:ext cx="2460988" cy="1791599"/>
          </a:xfrm>
          <a:prstGeom prst="rect">
            <a:avLst/>
          </a:prstGeom>
          <a:ln w="38100">
            <a:solidFill>
              <a:schemeClr val="accent1"/>
            </a:solidFill>
          </a:ln>
        </p:spPr>
      </p:pic>
      <p:pic>
        <p:nvPicPr>
          <p:cNvPr id="11" name="Picture 10"/>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500912" y="252420"/>
            <a:ext cx="3178369" cy="2917221"/>
          </a:xfrm>
          <a:prstGeom prst="rect">
            <a:avLst/>
          </a:prstGeom>
          <a:ln w="38100">
            <a:solidFill>
              <a:schemeClr val="accent1"/>
            </a:solidFill>
          </a:ln>
        </p:spPr>
      </p:pic>
    </p:spTree>
    <p:extLst>
      <p:ext uri="{BB962C8B-B14F-4D97-AF65-F5344CB8AC3E}">
        <p14:creationId xmlns:p14="http://schemas.microsoft.com/office/powerpoint/2010/main" val="423521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109" y="332197"/>
            <a:ext cx="4007681" cy="726041"/>
          </a:xfrm>
        </p:spPr>
        <p:txBody>
          <a:bodyPr>
            <a:normAutofit/>
          </a:bodyPr>
          <a:lstStyle/>
          <a:p>
            <a:r>
              <a:rPr lang="en-GB" b="1" dirty="0">
                <a:solidFill>
                  <a:schemeClr val="accent2"/>
                </a:solidFill>
              </a:rPr>
              <a:t>Rhyl Town Centre</a:t>
            </a:r>
          </a:p>
        </p:txBody>
      </p:sp>
      <p:pic>
        <p:nvPicPr>
          <p:cNvPr id="4" name="Picture 3" descr="Z:\LEREP\Coastal Communities\Logos\GBC-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9109" y="1456475"/>
            <a:ext cx="4311390" cy="3403029"/>
          </a:xfrm>
          <a:prstGeom prst="rect">
            <a:avLst/>
          </a:prstGeom>
          <a:ln w="38100">
            <a:solidFill>
              <a:srgbClr val="00B0F0"/>
            </a:solidFill>
          </a:ln>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92630" y="2860427"/>
            <a:ext cx="4894570" cy="3239171"/>
          </a:xfrm>
          <a:prstGeom prst="rect">
            <a:avLst/>
          </a:prstGeom>
          <a:ln w="38100">
            <a:solidFill>
              <a:srgbClr val="00B0F0"/>
            </a:solidFill>
          </a:ln>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34186" y="3699498"/>
            <a:ext cx="4326454" cy="2877268"/>
          </a:xfrm>
          <a:prstGeom prst="rect">
            <a:avLst/>
          </a:prstGeom>
          <a:ln w="38100">
            <a:solidFill>
              <a:schemeClr val="accent1"/>
            </a:solidFill>
          </a:ln>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93242" y="219167"/>
            <a:ext cx="5030971" cy="2641260"/>
          </a:xfrm>
          <a:prstGeom prst="rect">
            <a:avLst/>
          </a:prstGeom>
          <a:ln w="38100">
            <a:solidFill>
              <a:srgbClr val="00B0F0"/>
            </a:solidFill>
          </a:ln>
        </p:spPr>
      </p:pic>
    </p:spTree>
    <p:extLst>
      <p:ext uri="{BB962C8B-B14F-4D97-AF65-F5344CB8AC3E}">
        <p14:creationId xmlns:p14="http://schemas.microsoft.com/office/powerpoint/2010/main" val="328634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45172" y="2839297"/>
            <a:ext cx="8917968" cy="775773"/>
          </a:xfrm>
        </p:spPr>
        <p:txBody>
          <a:bodyPr>
            <a:normAutofit fontScale="90000"/>
          </a:bodyPr>
          <a:lstStyle/>
          <a:p>
            <a:pPr marL="685800" indent="-685800">
              <a:buFont typeface="Arial" panose="020B0604020202020204" pitchFamily="34" charset="0"/>
              <a:buChar char="•"/>
            </a:pPr>
            <a:r>
              <a:rPr lang="en-GB" sz="4800" b="1" dirty="0">
                <a:solidFill>
                  <a:schemeClr val="accent2"/>
                </a:solidFill>
              </a:rPr>
              <a:t>Major capital projects and attractions</a:t>
            </a:r>
          </a:p>
        </p:txBody>
      </p:sp>
      <p:pic>
        <p:nvPicPr>
          <p:cNvPr id="6" name="Picture 5" descr="Z:\LEREP\Coastal Communities\Logos\GBC-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345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296" y="258726"/>
            <a:ext cx="6053076" cy="793897"/>
          </a:xfrm>
        </p:spPr>
        <p:txBody>
          <a:bodyPr>
            <a:normAutofit fontScale="90000"/>
          </a:bodyPr>
          <a:lstStyle/>
          <a:p>
            <a:r>
              <a:rPr lang="en-GB" b="1" dirty="0">
                <a:solidFill>
                  <a:schemeClr val="accent2"/>
                </a:solidFill>
              </a:rPr>
              <a:t>Developments &amp; Regeneration in Prestatyn </a:t>
            </a:r>
          </a:p>
        </p:txBody>
      </p:sp>
      <p:pic>
        <p:nvPicPr>
          <p:cNvPr id="4" name="Picture 3" descr="Z:\LEREP\Coastal Communities\Logos\GBC-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7260" y="1431348"/>
            <a:ext cx="4193035" cy="2356994"/>
          </a:xfrm>
          <a:prstGeom prst="rect">
            <a:avLst/>
          </a:prstGeom>
          <a:ln w="38100">
            <a:solidFill>
              <a:srgbClr val="00B0F0"/>
            </a:solidFill>
          </a:ln>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b="-110"/>
          <a:stretch/>
        </p:blipFill>
        <p:spPr>
          <a:xfrm>
            <a:off x="2608717" y="4058110"/>
            <a:ext cx="6920223" cy="2592847"/>
          </a:xfrm>
          <a:prstGeom prst="rect">
            <a:avLst/>
          </a:prstGeom>
          <a:ln w="38100">
            <a:solidFill>
              <a:srgbClr val="00B0F0"/>
            </a:solidFill>
          </a:ln>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51538" y="626203"/>
            <a:ext cx="4754805" cy="3162139"/>
          </a:xfrm>
          <a:prstGeom prst="rect">
            <a:avLst/>
          </a:prstGeom>
          <a:ln w="38100">
            <a:solidFill>
              <a:srgbClr val="00B0F0"/>
            </a:solidFill>
          </a:ln>
        </p:spPr>
      </p:pic>
      <p:sp>
        <p:nvSpPr>
          <p:cNvPr id="8" name="Rectangle 7"/>
          <p:cNvSpPr/>
          <p:nvPr/>
        </p:nvSpPr>
        <p:spPr>
          <a:xfrm>
            <a:off x="3833773" y="3411779"/>
            <a:ext cx="4274288" cy="646331"/>
          </a:xfrm>
          <a:prstGeom prst="rect">
            <a:avLst/>
          </a:prstGeom>
          <a:solidFill>
            <a:schemeClr val="accent2"/>
          </a:solidFill>
          <a:ln>
            <a:solidFill>
              <a:schemeClr val="bg1"/>
            </a:solidFill>
          </a:ln>
        </p:spPr>
        <p:txBody>
          <a:bodyPr wrap="square" lIns="91440" tIns="45720" rIns="91440" bIns="45720">
            <a:spAutoFit/>
          </a:bodyPr>
          <a:lstStyle/>
          <a:p>
            <a:pPr algn="ctr"/>
            <a:r>
              <a:rPr lang="en-US" sz="3600" b="0" cap="none" spc="0" dirty="0">
                <a:ln w="0"/>
                <a:solidFill>
                  <a:schemeClr val="bg1"/>
                </a:solidFill>
                <a:effectLst>
                  <a:outerShdw blurRad="38100" dist="25400" dir="5400000" algn="ctr" rotWithShape="0">
                    <a:srgbClr val="6E747A">
                      <a:alpha val="43000"/>
                    </a:srgbClr>
                  </a:outerShdw>
                </a:effectLst>
              </a:rPr>
              <a:t>The Scala Cinema </a:t>
            </a:r>
          </a:p>
        </p:txBody>
      </p:sp>
    </p:spTree>
    <p:extLst>
      <p:ext uri="{BB962C8B-B14F-4D97-AF65-F5344CB8AC3E}">
        <p14:creationId xmlns:p14="http://schemas.microsoft.com/office/powerpoint/2010/main" val="16912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Z:\LEREP\Coastal Communities\Logos\GBC-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273296" y="258726"/>
            <a:ext cx="5659671" cy="793897"/>
          </a:xfrm>
        </p:spPr>
        <p:txBody>
          <a:bodyPr>
            <a:normAutofit fontScale="90000"/>
          </a:bodyPr>
          <a:lstStyle/>
          <a:p>
            <a:r>
              <a:rPr lang="en-GB" b="1" dirty="0">
                <a:solidFill>
                  <a:schemeClr val="accent2"/>
                </a:solidFill>
              </a:rPr>
              <a:t>Developments &amp; Regeneration in Prestatyn </a:t>
            </a:r>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44474" y="248934"/>
            <a:ext cx="5524500" cy="2762250"/>
          </a:xfrm>
          <a:prstGeom prst="rect">
            <a:avLst/>
          </a:prstGeom>
          <a:ln w="38100">
            <a:solidFill>
              <a:srgbClr val="00B0F0"/>
            </a:solidFill>
          </a:ln>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62214" y="4115112"/>
            <a:ext cx="3459208" cy="2479893"/>
          </a:xfrm>
          <a:prstGeom prst="rect">
            <a:avLst/>
          </a:prstGeom>
          <a:ln w="38100">
            <a:solidFill>
              <a:srgbClr val="00B0F0"/>
            </a:solidFill>
          </a:ln>
        </p:spPr>
      </p:pic>
      <p:pic>
        <p:nvPicPr>
          <p:cNvPr id="11" name="Picture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3296" y="1593612"/>
            <a:ext cx="3755925" cy="2602347"/>
          </a:xfrm>
          <a:prstGeom prst="rect">
            <a:avLst/>
          </a:prstGeom>
          <a:ln w="38100">
            <a:solidFill>
              <a:srgbClr val="00B0F0"/>
            </a:solidFill>
          </a:ln>
        </p:spPr>
      </p:pic>
      <p:pic>
        <p:nvPicPr>
          <p:cNvPr id="12" name="Picture 1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96024" y="4397871"/>
            <a:ext cx="4002248" cy="1983415"/>
          </a:xfrm>
          <a:prstGeom prst="rect">
            <a:avLst/>
          </a:prstGeom>
          <a:ln w="38100">
            <a:solidFill>
              <a:srgbClr val="00B0F0"/>
            </a:solidFill>
          </a:ln>
        </p:spPr>
      </p:pic>
      <p:pic>
        <p:nvPicPr>
          <p:cNvPr id="13" name="Picture 1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485364" y="2590536"/>
            <a:ext cx="2412470" cy="3614671"/>
          </a:xfrm>
          <a:prstGeom prst="rect">
            <a:avLst/>
          </a:prstGeom>
          <a:ln w="38100">
            <a:solidFill>
              <a:srgbClr val="00B0F0"/>
            </a:solidFill>
          </a:ln>
        </p:spPr>
      </p:pic>
      <p:sp>
        <p:nvSpPr>
          <p:cNvPr id="8" name="Rectangle 7"/>
          <p:cNvSpPr/>
          <p:nvPr/>
        </p:nvSpPr>
        <p:spPr>
          <a:xfrm>
            <a:off x="3795823" y="3257969"/>
            <a:ext cx="5281675" cy="646331"/>
          </a:xfrm>
          <a:prstGeom prst="rect">
            <a:avLst/>
          </a:prstGeom>
          <a:solidFill>
            <a:schemeClr val="accent2"/>
          </a:solidFill>
          <a:ln>
            <a:solidFill>
              <a:schemeClr val="bg1"/>
            </a:solidFill>
          </a:ln>
        </p:spPr>
        <p:txBody>
          <a:bodyPr wrap="square" lIns="91440" tIns="45720" rIns="91440" bIns="45720">
            <a:spAutoFit/>
          </a:bodyPr>
          <a:lstStyle/>
          <a:p>
            <a:pPr algn="ctr"/>
            <a:r>
              <a:rPr lang="en-US" sz="3600" b="0" cap="none" spc="0" dirty="0">
                <a:ln w="0"/>
                <a:solidFill>
                  <a:schemeClr val="bg1"/>
                </a:solidFill>
                <a:effectLst>
                  <a:outerShdw blurRad="38100" dist="25400" dir="5400000" algn="ctr" rotWithShape="0">
                    <a:srgbClr val="6E747A">
                      <a:alpha val="43000"/>
                    </a:srgbClr>
                  </a:outerShdw>
                </a:effectLst>
              </a:rPr>
              <a:t>Prestatyn Shopping Park</a:t>
            </a:r>
          </a:p>
        </p:txBody>
      </p:sp>
    </p:spTree>
    <p:extLst>
      <p:ext uri="{BB962C8B-B14F-4D97-AF65-F5344CB8AC3E}">
        <p14:creationId xmlns:p14="http://schemas.microsoft.com/office/powerpoint/2010/main" val="337453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122" y="230343"/>
            <a:ext cx="3304734" cy="493291"/>
          </a:xfrm>
        </p:spPr>
        <p:txBody>
          <a:bodyPr>
            <a:normAutofit fontScale="90000"/>
          </a:bodyPr>
          <a:lstStyle/>
          <a:p>
            <a:r>
              <a:rPr lang="en-GB" sz="3600" b="1" dirty="0">
                <a:solidFill>
                  <a:srgbClr val="0070C0"/>
                </a:solidFill>
                <a:latin typeface="+mn-lt"/>
              </a:rPr>
              <a:t>The Vale of Clwyd…</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394938" y="380597"/>
            <a:ext cx="4133461" cy="6122602"/>
          </a:xfrm>
        </p:spPr>
      </p:pic>
      <p:sp>
        <p:nvSpPr>
          <p:cNvPr id="5" name="Right Arrow 4"/>
          <p:cNvSpPr/>
          <p:nvPr/>
        </p:nvSpPr>
        <p:spPr>
          <a:xfrm rot="20372597">
            <a:off x="1821383" y="1301385"/>
            <a:ext cx="2137025" cy="3746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ight Arrow 6"/>
          <p:cNvSpPr/>
          <p:nvPr/>
        </p:nvSpPr>
        <p:spPr>
          <a:xfrm rot="12627962">
            <a:off x="6075062" y="992892"/>
            <a:ext cx="2137025" cy="3746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1221399" y="1873694"/>
            <a:ext cx="1542410"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Rhyl </a:t>
            </a:r>
          </a:p>
        </p:txBody>
      </p:sp>
      <p:sp>
        <p:nvSpPr>
          <p:cNvPr id="9" name="Rectangle 8"/>
          <p:cNvSpPr/>
          <p:nvPr/>
        </p:nvSpPr>
        <p:spPr>
          <a:xfrm>
            <a:off x="7078305" y="1656242"/>
            <a:ext cx="2999860"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Prestatyn </a:t>
            </a:r>
          </a:p>
        </p:txBody>
      </p:sp>
      <p:pic>
        <p:nvPicPr>
          <p:cNvPr id="10" name="Picture 9" descr="Z:\LEREP\Coastal Communities\Logos\GBC-Large.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62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Z:\LEREP\Coastal Communities\Logos\GBC-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103175" y="87674"/>
            <a:ext cx="5691569" cy="793897"/>
          </a:xfrm>
        </p:spPr>
        <p:txBody>
          <a:bodyPr>
            <a:normAutofit fontScale="90000"/>
          </a:bodyPr>
          <a:lstStyle/>
          <a:p>
            <a:r>
              <a:rPr lang="en-GB" b="1" dirty="0">
                <a:solidFill>
                  <a:schemeClr val="accent2"/>
                </a:solidFill>
              </a:rPr>
              <a:t>Developments &amp; Regeneration in Prestatyn </a:t>
            </a:r>
          </a:p>
        </p:txBody>
      </p:sp>
      <p:pic>
        <p:nvPicPr>
          <p:cNvPr id="7" name="Picture 6"/>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1319" y="3589975"/>
            <a:ext cx="7088505" cy="3107055"/>
          </a:xfrm>
          <a:prstGeom prst="rect">
            <a:avLst/>
          </a:prstGeom>
          <a:noFill/>
          <a:ln w="38100">
            <a:solidFill>
              <a:srgbClr val="00B0F0"/>
            </a:solidFill>
          </a:ln>
        </p:spPr>
      </p:pic>
      <p:pic>
        <p:nvPicPr>
          <p:cNvPr id="8" name="Picture 7"/>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33238" y="410840"/>
            <a:ext cx="6630746" cy="3179134"/>
          </a:xfrm>
          <a:prstGeom prst="rect">
            <a:avLst/>
          </a:prstGeom>
          <a:noFill/>
          <a:ln w="38100">
            <a:solidFill>
              <a:srgbClr val="00B0F0"/>
            </a:solidFill>
          </a:ln>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23594" y="1284561"/>
            <a:ext cx="3211932" cy="2143831"/>
          </a:xfrm>
          <a:prstGeom prst="rect">
            <a:avLst/>
          </a:prstGeom>
          <a:ln w="38100">
            <a:solidFill>
              <a:srgbClr val="00B0F0"/>
            </a:solidFill>
          </a:ln>
        </p:spPr>
      </p:pic>
      <p:pic>
        <p:nvPicPr>
          <p:cNvPr id="10" name="Picture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531199" y="3831166"/>
            <a:ext cx="3863163" cy="2301506"/>
          </a:xfrm>
          <a:prstGeom prst="rect">
            <a:avLst/>
          </a:prstGeom>
          <a:ln w="38100">
            <a:solidFill>
              <a:srgbClr val="00B0F0"/>
            </a:solidFill>
          </a:ln>
        </p:spPr>
      </p:pic>
      <p:sp>
        <p:nvSpPr>
          <p:cNvPr id="6" name="Rectangle 5"/>
          <p:cNvSpPr/>
          <p:nvPr/>
        </p:nvSpPr>
        <p:spPr>
          <a:xfrm>
            <a:off x="3735571" y="3266809"/>
            <a:ext cx="4274288" cy="646331"/>
          </a:xfrm>
          <a:prstGeom prst="rect">
            <a:avLst/>
          </a:prstGeom>
          <a:solidFill>
            <a:schemeClr val="accent2"/>
          </a:solidFill>
          <a:ln>
            <a:solidFill>
              <a:schemeClr val="bg1"/>
            </a:solidFill>
          </a:ln>
        </p:spPr>
        <p:txBody>
          <a:bodyPr wrap="square" lIns="91440" tIns="45720" rIns="91440" bIns="45720">
            <a:spAutoFit/>
          </a:bodyPr>
          <a:lstStyle/>
          <a:p>
            <a:pPr algn="ctr"/>
            <a:r>
              <a:rPr lang="en-US" sz="3600" b="0" cap="none" spc="0" dirty="0">
                <a:ln w="0"/>
                <a:solidFill>
                  <a:schemeClr val="bg1"/>
                </a:solidFill>
                <a:effectLst>
                  <a:outerShdw blurRad="38100" dist="25400" dir="5400000" algn="ctr" rotWithShape="0">
                    <a:srgbClr val="6E747A">
                      <a:alpha val="43000"/>
                    </a:srgbClr>
                  </a:outerShdw>
                </a:effectLst>
              </a:rPr>
              <a:t>The Nova Centre</a:t>
            </a:r>
          </a:p>
        </p:txBody>
      </p:sp>
    </p:spTree>
    <p:extLst>
      <p:ext uri="{BB962C8B-B14F-4D97-AF65-F5344CB8AC3E}">
        <p14:creationId xmlns:p14="http://schemas.microsoft.com/office/powerpoint/2010/main" val="47403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19519" y="1073555"/>
            <a:ext cx="6086672" cy="3881437"/>
          </a:xfrm>
        </p:spPr>
      </p:pic>
      <p:sp>
        <p:nvSpPr>
          <p:cNvPr id="5" name="Title 1"/>
          <p:cNvSpPr txBox="1">
            <a:spLocks/>
          </p:cNvSpPr>
          <p:nvPr/>
        </p:nvSpPr>
        <p:spPr>
          <a:xfrm>
            <a:off x="236178" y="279658"/>
            <a:ext cx="5691569" cy="793897"/>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dirty="0">
                <a:solidFill>
                  <a:schemeClr val="accent2"/>
                </a:solidFill>
              </a:rPr>
              <a:t>Difficult times for Rhyl</a:t>
            </a: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27747" y="2623531"/>
            <a:ext cx="5857875" cy="3905250"/>
          </a:xfrm>
          <a:prstGeom prst="rect">
            <a:avLst/>
          </a:prstGeom>
        </p:spPr>
      </p:pic>
    </p:spTree>
    <p:extLst>
      <p:ext uri="{BB962C8B-B14F-4D97-AF65-F5344CB8AC3E}">
        <p14:creationId xmlns:p14="http://schemas.microsoft.com/office/powerpoint/2010/main" val="287756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Z:\LEREP\Coastal Communities\Logos\GBC-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305196" y="151405"/>
            <a:ext cx="6286991" cy="666307"/>
          </a:xfrm>
        </p:spPr>
        <p:txBody>
          <a:bodyPr>
            <a:normAutofit fontScale="90000"/>
          </a:bodyPr>
          <a:lstStyle/>
          <a:p>
            <a:r>
              <a:rPr lang="en-GB" b="1" dirty="0">
                <a:solidFill>
                  <a:schemeClr val="accent2"/>
                </a:solidFill>
              </a:rPr>
              <a:t>Developments &amp; Regeneration in Rhyl  </a:t>
            </a:r>
          </a:p>
        </p:txBody>
      </p:sp>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96368" y="351384"/>
            <a:ext cx="4058489" cy="3083187"/>
          </a:xfrm>
          <a:prstGeom prst="rect">
            <a:avLst/>
          </a:prstGeom>
          <a:ln w="38100">
            <a:solidFill>
              <a:schemeClr val="accent1"/>
            </a:solidFill>
          </a:ln>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5196" y="1358088"/>
            <a:ext cx="4003253" cy="2076484"/>
          </a:xfrm>
          <a:prstGeom prst="rect">
            <a:avLst/>
          </a:prstGeom>
          <a:ln w="38100">
            <a:solidFill>
              <a:schemeClr val="accent1"/>
            </a:solidFill>
          </a:ln>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50400" y="3667104"/>
            <a:ext cx="8936781" cy="2956410"/>
          </a:xfrm>
          <a:prstGeom prst="rect">
            <a:avLst/>
          </a:prstGeom>
          <a:ln w="38100">
            <a:solidFill>
              <a:schemeClr val="accent1"/>
            </a:solidFill>
          </a:ln>
        </p:spPr>
      </p:pic>
      <p:sp>
        <p:nvSpPr>
          <p:cNvPr id="9" name="Rectangle 8"/>
          <p:cNvSpPr/>
          <p:nvPr/>
        </p:nvSpPr>
        <p:spPr>
          <a:xfrm>
            <a:off x="3713685" y="3126729"/>
            <a:ext cx="4274288" cy="646331"/>
          </a:xfrm>
          <a:prstGeom prst="rect">
            <a:avLst/>
          </a:prstGeom>
          <a:solidFill>
            <a:schemeClr val="accent2"/>
          </a:solidFill>
          <a:ln>
            <a:solidFill>
              <a:schemeClr val="bg1"/>
            </a:solidFill>
          </a:ln>
        </p:spPr>
        <p:txBody>
          <a:bodyPr wrap="square" lIns="91440" tIns="45720" rIns="91440" bIns="45720">
            <a:spAutoFit/>
          </a:bodyPr>
          <a:lstStyle/>
          <a:p>
            <a:pPr algn="ctr"/>
            <a:r>
              <a:rPr lang="en-US" sz="3600" b="0" cap="none" spc="0" dirty="0">
                <a:ln w="0"/>
                <a:solidFill>
                  <a:schemeClr val="bg1"/>
                </a:solidFill>
                <a:effectLst>
                  <a:outerShdw blurRad="38100" dist="25400" dir="5400000" algn="ctr" rotWithShape="0">
                    <a:srgbClr val="6E747A">
                      <a:alpha val="43000"/>
                    </a:srgbClr>
                  </a:outerShdw>
                </a:effectLst>
              </a:rPr>
              <a:t>Marina Quay</a:t>
            </a:r>
          </a:p>
        </p:txBody>
      </p:sp>
      <p:pic>
        <p:nvPicPr>
          <p:cNvPr id="10" name="Picture 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704972" y="906089"/>
            <a:ext cx="2374303" cy="2132262"/>
          </a:xfrm>
          <a:prstGeom prst="rect">
            <a:avLst/>
          </a:prstGeom>
          <a:ln w="38100">
            <a:solidFill>
              <a:schemeClr val="accent1"/>
            </a:solidFill>
          </a:ln>
        </p:spPr>
      </p:pic>
    </p:spTree>
    <p:extLst>
      <p:ext uri="{BB962C8B-B14F-4D97-AF65-F5344CB8AC3E}">
        <p14:creationId xmlns:p14="http://schemas.microsoft.com/office/powerpoint/2010/main" val="231825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58357" y="279991"/>
            <a:ext cx="6180665" cy="666307"/>
          </a:xfrm>
        </p:spPr>
        <p:txBody>
          <a:bodyPr>
            <a:normAutofit fontScale="90000"/>
          </a:bodyPr>
          <a:lstStyle/>
          <a:p>
            <a:r>
              <a:rPr lang="en-GB" b="1" dirty="0">
                <a:solidFill>
                  <a:schemeClr val="accent2"/>
                </a:solidFill>
              </a:rPr>
              <a:t>Developments &amp; Regeneration in Rhyl  </a:t>
            </a:r>
          </a:p>
        </p:txBody>
      </p:sp>
      <p:pic>
        <p:nvPicPr>
          <p:cNvPr id="5" name="Picture 4" descr="Z:\LEREP\Coastal Communities\Logos\GBC-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523582" y="5957185"/>
            <a:ext cx="4274288" cy="646331"/>
          </a:xfrm>
          <a:prstGeom prst="rect">
            <a:avLst/>
          </a:prstGeom>
          <a:solidFill>
            <a:schemeClr val="accent2"/>
          </a:solidFill>
          <a:ln>
            <a:solidFill>
              <a:schemeClr val="bg1"/>
            </a:solidFill>
          </a:ln>
        </p:spPr>
        <p:txBody>
          <a:bodyPr wrap="square" lIns="91440" tIns="45720" rIns="91440" bIns="45720">
            <a:spAutoFit/>
          </a:bodyPr>
          <a:lstStyle/>
          <a:p>
            <a:pPr algn="ctr"/>
            <a:r>
              <a:rPr lang="en-US" sz="3600" b="0" cap="none" spc="0" dirty="0">
                <a:ln w="0"/>
                <a:solidFill>
                  <a:schemeClr val="bg1"/>
                </a:solidFill>
                <a:effectLst>
                  <a:outerShdw blurRad="38100" dist="25400" dir="5400000" algn="ctr" rotWithShape="0">
                    <a:srgbClr val="6E747A">
                      <a:alpha val="43000"/>
                    </a:srgbClr>
                  </a:outerShdw>
                </a:effectLst>
              </a:rPr>
              <a:t>Premier Inn</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45554" y="1110960"/>
            <a:ext cx="7030344" cy="4681563"/>
          </a:xfrm>
          <a:prstGeom prst="rect">
            <a:avLst/>
          </a:prstGeom>
          <a:ln w="38100">
            <a:solidFill>
              <a:schemeClr val="accent1"/>
            </a:solidFill>
          </a:ln>
        </p:spPr>
      </p:pic>
    </p:spTree>
    <p:extLst>
      <p:ext uri="{BB962C8B-B14F-4D97-AF65-F5344CB8AC3E}">
        <p14:creationId xmlns:p14="http://schemas.microsoft.com/office/powerpoint/2010/main" val="20003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58358" y="279991"/>
            <a:ext cx="5755364" cy="666307"/>
          </a:xfrm>
        </p:spPr>
        <p:txBody>
          <a:bodyPr>
            <a:normAutofit fontScale="90000"/>
          </a:bodyPr>
          <a:lstStyle/>
          <a:p>
            <a:r>
              <a:rPr lang="en-GB" b="1" dirty="0">
                <a:solidFill>
                  <a:schemeClr val="accent2"/>
                </a:solidFill>
              </a:rPr>
              <a:t>Developments &amp; Regeneration in Rhyl  </a:t>
            </a:r>
          </a:p>
        </p:txBody>
      </p:sp>
      <p:pic>
        <p:nvPicPr>
          <p:cNvPr id="5" name="Picture 4" descr="Z:\LEREP\Coastal Communities\Logos\GBC-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48176" y="1669028"/>
            <a:ext cx="6041668" cy="3533527"/>
          </a:xfrm>
          <a:prstGeom prst="rect">
            <a:avLst/>
          </a:prstGeom>
          <a:ln w="38100">
            <a:solidFill>
              <a:schemeClr val="accent1"/>
            </a:solidFill>
          </a:ln>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2328" y="1669029"/>
            <a:ext cx="3870251" cy="3533528"/>
          </a:xfrm>
          <a:prstGeom prst="rect">
            <a:avLst/>
          </a:prstGeom>
          <a:ln w="38100">
            <a:solidFill>
              <a:schemeClr val="accent1"/>
            </a:solidFill>
          </a:ln>
        </p:spPr>
      </p:pic>
      <p:sp>
        <p:nvSpPr>
          <p:cNvPr id="6" name="Rectangle 5"/>
          <p:cNvSpPr/>
          <p:nvPr/>
        </p:nvSpPr>
        <p:spPr>
          <a:xfrm>
            <a:off x="1332401" y="5007977"/>
            <a:ext cx="9193831" cy="646331"/>
          </a:xfrm>
          <a:prstGeom prst="rect">
            <a:avLst/>
          </a:prstGeom>
          <a:solidFill>
            <a:schemeClr val="accent2"/>
          </a:solidFill>
          <a:ln>
            <a:solidFill>
              <a:schemeClr val="bg1"/>
            </a:solidFill>
          </a:ln>
        </p:spPr>
        <p:txBody>
          <a:bodyPr wrap="square" lIns="91440" tIns="45720" rIns="91440" bIns="45720">
            <a:spAutoFit/>
          </a:bodyPr>
          <a:lstStyle/>
          <a:p>
            <a:pPr algn="ctr"/>
            <a:r>
              <a:rPr lang="en-US" sz="3600" dirty="0">
                <a:ln w="0"/>
                <a:solidFill>
                  <a:schemeClr val="bg1"/>
                </a:solidFill>
                <a:effectLst>
                  <a:outerShdw blurRad="38100" dist="25400" dir="5400000" algn="ctr" rotWithShape="0">
                    <a:srgbClr val="6E747A">
                      <a:alpha val="43000"/>
                    </a:srgbClr>
                  </a:outerShdw>
                </a:effectLst>
              </a:rPr>
              <a:t>Waterfront Developments &amp; Aquatic Centre</a:t>
            </a:r>
            <a:endParaRPr lang="en-US" sz="3600" b="0" cap="none" spc="0" dirty="0">
              <a:ln w="0"/>
              <a:solidFill>
                <a:schemeClr val="bg1"/>
              </a:solidFill>
              <a:effectLst>
                <a:outerShdw blurRad="38100" dist="25400" dir="5400000" algn="ctr" rotWithShape="0">
                  <a:srgbClr val="6E747A">
                    <a:alpha val="43000"/>
                  </a:srgbClr>
                </a:outerShdw>
              </a:effectLst>
            </a:endParaRPr>
          </a:p>
        </p:txBody>
      </p:sp>
      <p:sp>
        <p:nvSpPr>
          <p:cNvPr id="2" name="TextBox 1"/>
          <p:cNvSpPr txBox="1"/>
          <p:nvPr/>
        </p:nvSpPr>
        <p:spPr>
          <a:xfrm>
            <a:off x="2413847" y="5914932"/>
            <a:ext cx="4726037" cy="369332"/>
          </a:xfrm>
          <a:prstGeom prst="rect">
            <a:avLst/>
          </a:prstGeom>
          <a:noFill/>
        </p:spPr>
        <p:txBody>
          <a:bodyPr wrap="none" rtlCol="0">
            <a:spAutoFit/>
          </a:bodyPr>
          <a:lstStyle/>
          <a:p>
            <a:r>
              <a:rPr lang="en-GB" dirty="0"/>
              <a:t>Neptune Developments and Alliance Leisure</a:t>
            </a:r>
            <a:endParaRPr lang="en-US" dirty="0"/>
          </a:p>
        </p:txBody>
      </p:sp>
    </p:spTree>
    <p:extLst>
      <p:ext uri="{BB962C8B-B14F-4D97-AF65-F5344CB8AC3E}">
        <p14:creationId xmlns:p14="http://schemas.microsoft.com/office/powerpoint/2010/main" val="336775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58358" y="279991"/>
            <a:ext cx="5755364" cy="666307"/>
          </a:xfrm>
        </p:spPr>
        <p:txBody>
          <a:bodyPr>
            <a:normAutofit fontScale="90000"/>
          </a:bodyPr>
          <a:lstStyle/>
          <a:p>
            <a:r>
              <a:rPr lang="en-GB" b="1" dirty="0">
                <a:solidFill>
                  <a:schemeClr val="accent2"/>
                </a:solidFill>
              </a:rPr>
              <a:t>Developments &amp; Regeneration in Rhyl  </a:t>
            </a:r>
          </a:p>
        </p:txBody>
      </p:sp>
      <p:pic>
        <p:nvPicPr>
          <p:cNvPr id="5" name="Picture 4" descr="Z:\LEREP\Coastal Communities\Logos\GBC-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05356" y="1488558"/>
            <a:ext cx="7350355" cy="4396474"/>
          </a:xfrm>
          <a:prstGeom prst="rect">
            <a:avLst/>
          </a:prstGeom>
          <a:solidFill>
            <a:srgbClr val="0070C0"/>
          </a:solidFill>
          <a:ln w="38100">
            <a:solidFill>
              <a:schemeClr val="accent1"/>
            </a:solidFill>
          </a:ln>
        </p:spPr>
      </p:pic>
      <p:sp>
        <p:nvSpPr>
          <p:cNvPr id="6" name="Rectangle 5"/>
          <p:cNvSpPr/>
          <p:nvPr/>
        </p:nvSpPr>
        <p:spPr>
          <a:xfrm>
            <a:off x="3402416" y="5776432"/>
            <a:ext cx="4603897" cy="646331"/>
          </a:xfrm>
          <a:prstGeom prst="rect">
            <a:avLst/>
          </a:prstGeom>
          <a:solidFill>
            <a:schemeClr val="accent2"/>
          </a:solidFill>
          <a:ln>
            <a:solidFill>
              <a:schemeClr val="bg1"/>
            </a:solidFill>
          </a:ln>
        </p:spPr>
        <p:txBody>
          <a:bodyPr wrap="square" lIns="91440" tIns="45720" rIns="91440" bIns="45720">
            <a:spAutoFit/>
          </a:bodyPr>
          <a:lstStyle/>
          <a:p>
            <a:pPr algn="ctr"/>
            <a:r>
              <a:rPr lang="en-US" sz="3600" dirty="0">
                <a:ln w="0"/>
                <a:solidFill>
                  <a:schemeClr val="bg1"/>
                </a:solidFill>
                <a:effectLst>
                  <a:outerShdw blurRad="38100" dist="25400" dir="5400000" algn="ctr" rotWithShape="0">
                    <a:srgbClr val="6E747A">
                      <a:alpha val="43000"/>
                    </a:srgbClr>
                  </a:outerShdw>
                </a:effectLst>
              </a:rPr>
              <a:t>Rhyl Pavilion Theatre</a:t>
            </a:r>
            <a:endParaRPr lang="en-US" sz="3600" b="0" cap="none" spc="0" dirty="0">
              <a:ln w="0"/>
              <a:solidFill>
                <a:schemeClr val="bg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62922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58358" y="279991"/>
            <a:ext cx="5755364" cy="666307"/>
          </a:xfrm>
        </p:spPr>
        <p:txBody>
          <a:bodyPr>
            <a:normAutofit fontScale="90000"/>
          </a:bodyPr>
          <a:lstStyle/>
          <a:p>
            <a:r>
              <a:rPr lang="en-GB" b="1" dirty="0">
                <a:solidFill>
                  <a:schemeClr val="accent2"/>
                </a:solidFill>
              </a:rPr>
              <a:t>Developments &amp; Regeneration in Rhyl  </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3919" y="1798821"/>
            <a:ext cx="5241216" cy="3491960"/>
          </a:xfrm>
          <a:prstGeom prst="rect">
            <a:avLst/>
          </a:prstGeom>
          <a:ln w="38100">
            <a:solidFill>
              <a:schemeClr val="accent1"/>
            </a:solidFill>
          </a:ln>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56521" y="1798821"/>
            <a:ext cx="6240057" cy="3494432"/>
          </a:xfrm>
          <a:prstGeom prst="rect">
            <a:avLst/>
          </a:prstGeom>
          <a:ln w="38100">
            <a:solidFill>
              <a:schemeClr val="accent1"/>
            </a:solidFill>
          </a:ln>
        </p:spPr>
      </p:pic>
      <p:sp>
        <p:nvSpPr>
          <p:cNvPr id="7" name="Rectangle 6"/>
          <p:cNvSpPr/>
          <p:nvPr/>
        </p:nvSpPr>
        <p:spPr>
          <a:xfrm>
            <a:off x="3354572" y="5181009"/>
            <a:ext cx="4603897" cy="646331"/>
          </a:xfrm>
          <a:prstGeom prst="rect">
            <a:avLst/>
          </a:prstGeom>
          <a:solidFill>
            <a:schemeClr val="accent2"/>
          </a:solidFill>
          <a:ln>
            <a:solidFill>
              <a:schemeClr val="bg1"/>
            </a:solidFill>
          </a:ln>
        </p:spPr>
        <p:txBody>
          <a:bodyPr wrap="square" lIns="91440" tIns="45720" rIns="91440" bIns="45720">
            <a:spAutoFit/>
          </a:bodyPr>
          <a:lstStyle/>
          <a:p>
            <a:pPr algn="ctr"/>
            <a:r>
              <a:rPr lang="en-US" sz="3600" dirty="0">
                <a:ln w="0"/>
                <a:solidFill>
                  <a:schemeClr val="bg1"/>
                </a:solidFill>
                <a:effectLst>
                  <a:outerShdw blurRad="38100" dist="25400" dir="5400000" algn="ctr" rotWithShape="0">
                    <a:srgbClr val="6E747A">
                      <a:alpha val="43000"/>
                    </a:srgbClr>
                  </a:outerShdw>
                </a:effectLst>
              </a:rPr>
              <a:t>Rhyl Harbour</a:t>
            </a:r>
            <a:endParaRPr lang="en-US" sz="3600" b="0" cap="none" spc="0" dirty="0">
              <a:ln w="0"/>
              <a:solidFill>
                <a:schemeClr val="bg1"/>
              </a:solidFill>
              <a:effectLst>
                <a:outerShdw blurRad="38100" dist="25400" dir="5400000" algn="ctr" rotWithShape="0">
                  <a:srgbClr val="6E747A">
                    <a:alpha val="43000"/>
                  </a:srgbClr>
                </a:outerShdw>
              </a:effectLst>
            </a:endParaRPr>
          </a:p>
        </p:txBody>
      </p:sp>
      <p:pic>
        <p:nvPicPr>
          <p:cNvPr id="8" name="Picture 7" descr="Z:\LEREP\Coastal Communities\Logos\GBC-Large.g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68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33" y="205563"/>
            <a:ext cx="4490089" cy="655674"/>
          </a:xfrm>
        </p:spPr>
        <p:txBody>
          <a:bodyPr>
            <a:normAutofit/>
          </a:bodyPr>
          <a:lstStyle/>
          <a:p>
            <a:r>
              <a:rPr lang="en-GB" b="1" dirty="0">
                <a:solidFill>
                  <a:schemeClr val="accent2"/>
                </a:solidFill>
              </a:rPr>
              <a:t>Events in Prestatyn</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3906" y="205563"/>
            <a:ext cx="3709582" cy="2782186"/>
          </a:xfrm>
          <a:prstGeom prst="rect">
            <a:avLst/>
          </a:prstGeom>
          <a:ln w="38100">
            <a:solidFill>
              <a:schemeClr val="accent1"/>
            </a:solidFill>
          </a:ln>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11410" y="4957484"/>
            <a:ext cx="2647507" cy="1761514"/>
          </a:xfrm>
          <a:prstGeom prst="rect">
            <a:avLst/>
          </a:prstGeom>
          <a:solidFill>
            <a:srgbClr val="0070C0"/>
          </a:solidFill>
          <a:ln w="38100">
            <a:solidFill>
              <a:schemeClr val="accent1"/>
            </a:solidFill>
          </a:ln>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2920" y="4736485"/>
            <a:ext cx="2643351" cy="1982513"/>
          </a:xfrm>
          <a:prstGeom prst="rect">
            <a:avLst/>
          </a:prstGeom>
          <a:ln w="38100">
            <a:solidFill>
              <a:schemeClr val="accent1"/>
            </a:solidFill>
          </a:ln>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4773" y="2603883"/>
            <a:ext cx="3234513" cy="2156342"/>
          </a:xfrm>
          <a:prstGeom prst="rect">
            <a:avLst/>
          </a:prstGeom>
          <a:ln w="38100">
            <a:solidFill>
              <a:schemeClr val="accent1"/>
            </a:solidFill>
          </a:ln>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54002" y="887426"/>
            <a:ext cx="2931041" cy="1947921"/>
          </a:xfrm>
          <a:prstGeom prst="rect">
            <a:avLst/>
          </a:prstGeom>
          <a:ln w="38100">
            <a:solidFill>
              <a:schemeClr val="accent1"/>
            </a:solidFill>
          </a:ln>
        </p:spPr>
      </p:pic>
      <p:pic>
        <p:nvPicPr>
          <p:cNvPr id="2050" name="Picture 2" descr="Image result for prestatyn events">
            <a:hlinkClick r:id="rId8"/>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166601" y="4228637"/>
            <a:ext cx="1798040" cy="2490361"/>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918283" y="2712296"/>
            <a:ext cx="2925205" cy="2286000"/>
          </a:xfrm>
          <a:prstGeom prst="rect">
            <a:avLst/>
          </a:prstGeom>
          <a:ln w="38100">
            <a:solidFill>
              <a:schemeClr val="accent1"/>
            </a:solidFill>
          </a:ln>
        </p:spPr>
      </p:pic>
      <p:pic>
        <p:nvPicPr>
          <p:cNvPr id="4" name="Picture 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93971" y="4892856"/>
            <a:ext cx="3246474" cy="1826142"/>
          </a:xfrm>
          <a:prstGeom prst="rect">
            <a:avLst/>
          </a:prstGeom>
          <a:ln w="38100">
            <a:solidFill>
              <a:schemeClr val="accent1"/>
            </a:solidFill>
          </a:ln>
        </p:spPr>
      </p:pic>
      <p:pic>
        <p:nvPicPr>
          <p:cNvPr id="3" name="Picture 2" descr="Image result for prestatyn sandcastle">
            <a:hlinkClick r:id="rId12"/>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786947" y="2729042"/>
            <a:ext cx="2396239" cy="2396239"/>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93128" y="1070746"/>
            <a:ext cx="1067898" cy="1829981"/>
          </a:xfrm>
          <a:prstGeom prst="rect">
            <a:avLst/>
          </a:prstGeom>
          <a:ln w="38100">
            <a:solidFill>
              <a:schemeClr val="accent1"/>
            </a:solidFill>
          </a:ln>
        </p:spPr>
      </p:pic>
      <p:pic>
        <p:nvPicPr>
          <p:cNvPr id="5" name="Picture 4"/>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982775" y="2354877"/>
            <a:ext cx="2924151" cy="1946790"/>
          </a:xfrm>
          <a:prstGeom prst="rect">
            <a:avLst/>
          </a:prstGeom>
          <a:ln w="38100">
            <a:solidFill>
              <a:schemeClr val="accent1"/>
            </a:solidFill>
          </a:ln>
        </p:spPr>
      </p:pic>
      <p:pic>
        <p:nvPicPr>
          <p:cNvPr id="10" name="Picture 9"/>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089402" y="773748"/>
            <a:ext cx="3824766" cy="1713495"/>
          </a:xfrm>
          <a:prstGeom prst="rect">
            <a:avLst/>
          </a:prstGeom>
          <a:ln w="38100">
            <a:solidFill>
              <a:schemeClr val="accent1"/>
            </a:solidFill>
          </a:ln>
        </p:spPr>
      </p:pic>
    </p:spTree>
    <p:extLst>
      <p:ext uri="{BB962C8B-B14F-4D97-AF65-F5344CB8AC3E}">
        <p14:creationId xmlns:p14="http://schemas.microsoft.com/office/powerpoint/2010/main" val="286105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050"/>
                                        </p:tgtEl>
                                        <p:attrNameLst>
                                          <p:attrName>style.visibility</p:attrName>
                                        </p:attrNameLst>
                                      </p:cBhvr>
                                      <p:to>
                                        <p:strVal val="visible"/>
                                      </p:to>
                                    </p:set>
                                    <p:anim calcmode="lin" valueType="num">
                                      <p:cBhvr additive="base">
                                        <p:cTn id="47" dur="500" fill="hold"/>
                                        <p:tgtEl>
                                          <p:spTgt spid="2050"/>
                                        </p:tgtEl>
                                        <p:attrNameLst>
                                          <p:attrName>ppt_x</p:attrName>
                                        </p:attrNameLst>
                                      </p:cBhvr>
                                      <p:tavLst>
                                        <p:tav tm="0">
                                          <p:val>
                                            <p:strVal val="#ppt_x"/>
                                          </p:val>
                                        </p:tav>
                                        <p:tav tm="100000">
                                          <p:val>
                                            <p:strVal val="#ppt_x"/>
                                          </p:val>
                                        </p:tav>
                                      </p:tavLst>
                                    </p:anim>
                                    <p:anim calcmode="lin" valueType="num">
                                      <p:cBhvr additive="base">
                                        <p:cTn id="48" dur="500" fill="hold"/>
                                        <p:tgtEl>
                                          <p:spTgt spid="205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605" y="141767"/>
            <a:ext cx="9423596" cy="1144772"/>
          </a:xfrm>
        </p:spPr>
        <p:txBody>
          <a:bodyPr>
            <a:normAutofit fontScale="90000"/>
          </a:bodyPr>
          <a:lstStyle/>
          <a:p>
            <a:r>
              <a:rPr lang="en-GB" b="1" dirty="0">
                <a:solidFill>
                  <a:schemeClr val="accent2"/>
                </a:solidFill>
              </a:rPr>
              <a:t>Guinness World Record Attempt in Prestatyn </a:t>
            </a:r>
            <a:br>
              <a:rPr lang="en-GB" b="1" dirty="0">
                <a:solidFill>
                  <a:schemeClr val="accent2"/>
                </a:solidFill>
              </a:rPr>
            </a:br>
            <a:r>
              <a:rPr lang="en-GB" b="1" dirty="0">
                <a:solidFill>
                  <a:schemeClr val="accent2"/>
                </a:solidFill>
              </a:rPr>
              <a:t>- Most Sandcastles Built in Hour</a:t>
            </a:r>
          </a:p>
        </p:txBody>
      </p:sp>
      <p:pic>
        <p:nvPicPr>
          <p:cNvPr id="4" name="0x-zvxLgThY"/>
          <p:cNvPicPr>
            <a:picLocks noRot="1" noChangeAspect="1"/>
          </p:cNvPicPr>
          <p:nvPr>
            <a:videoFile r:link="rId1"/>
          </p:nvPr>
        </p:nvPicPr>
        <p:blipFill>
          <a:blip r:embed="rId4"/>
          <a:stretch>
            <a:fillRect/>
          </a:stretch>
        </p:blipFill>
        <p:spPr>
          <a:xfrm>
            <a:off x="1726018" y="1541721"/>
            <a:ext cx="8619461" cy="4848447"/>
          </a:xfrm>
          <a:prstGeom prst="rect">
            <a:avLst/>
          </a:prstGeom>
        </p:spPr>
      </p:pic>
    </p:spTree>
    <p:extLst>
      <p:ext uri="{BB962C8B-B14F-4D97-AF65-F5344CB8AC3E}">
        <p14:creationId xmlns:p14="http://schemas.microsoft.com/office/powerpoint/2010/main" val="182088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66887" y="4573008"/>
            <a:ext cx="2886687" cy="1919764"/>
          </a:xfrm>
          <a:prstGeom prst="rect">
            <a:avLst/>
          </a:prstGeom>
          <a:ln w="38100">
            <a:solidFill>
              <a:schemeClr val="accent1"/>
            </a:solidFill>
          </a:ln>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4782" y="925034"/>
            <a:ext cx="2895106" cy="1930070"/>
          </a:xfrm>
          <a:prstGeom prst="rect">
            <a:avLst/>
          </a:prstGeom>
          <a:ln w="38100">
            <a:solidFill>
              <a:schemeClr val="accent1"/>
            </a:solidFill>
          </a:ln>
        </p:spPr>
      </p:pic>
      <p:sp>
        <p:nvSpPr>
          <p:cNvPr id="4" name="Title 1"/>
          <p:cNvSpPr txBox="1">
            <a:spLocks/>
          </p:cNvSpPr>
          <p:nvPr/>
        </p:nvSpPr>
        <p:spPr>
          <a:xfrm>
            <a:off x="273296" y="258726"/>
            <a:ext cx="5351327" cy="666307"/>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dirty="0">
                <a:solidFill>
                  <a:schemeClr val="accent2"/>
                </a:solidFill>
              </a:rPr>
              <a:t>Events in Rhyl </a:t>
            </a:r>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87591" y="235691"/>
            <a:ext cx="3257737" cy="2186276"/>
          </a:xfrm>
          <a:prstGeom prst="rect">
            <a:avLst/>
          </a:prstGeom>
          <a:ln w="38100">
            <a:solidFill>
              <a:schemeClr val="accent1"/>
            </a:solidFill>
          </a:ln>
        </p:spPr>
      </p:pic>
      <p:pic>
        <p:nvPicPr>
          <p:cNvPr id="9" name="Picture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81392" y="352004"/>
            <a:ext cx="3872466" cy="1988288"/>
          </a:xfrm>
          <a:prstGeom prst="rect">
            <a:avLst/>
          </a:prstGeom>
          <a:ln w="38100">
            <a:solidFill>
              <a:schemeClr val="accent1"/>
            </a:solidFill>
          </a:ln>
        </p:spPr>
      </p:pic>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6903" y="4582897"/>
            <a:ext cx="2992985" cy="1990457"/>
          </a:xfrm>
          <a:prstGeom prst="rect">
            <a:avLst/>
          </a:prstGeom>
          <a:ln w="38100">
            <a:solidFill>
              <a:schemeClr val="accent1"/>
            </a:solidFill>
          </a:ln>
        </p:spPr>
      </p:pic>
      <p:pic>
        <p:nvPicPr>
          <p:cNvPr id="12" name="Picture 1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21247" y="4113040"/>
            <a:ext cx="2848875" cy="2160426"/>
          </a:xfrm>
          <a:prstGeom prst="rect">
            <a:avLst/>
          </a:prstGeom>
          <a:ln w="38100">
            <a:solidFill>
              <a:schemeClr val="accent1"/>
            </a:solidFill>
          </a:ln>
        </p:spPr>
      </p:pic>
      <p:pic>
        <p:nvPicPr>
          <p:cNvPr id="13" name="Picture 1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6603" y="2625492"/>
            <a:ext cx="2726523" cy="1947516"/>
          </a:xfrm>
          <a:prstGeom prst="rect">
            <a:avLst/>
          </a:prstGeom>
          <a:ln w="38100">
            <a:solidFill>
              <a:schemeClr val="accent1"/>
            </a:solidFill>
          </a:ln>
        </p:spPr>
      </p:pic>
      <p:pic>
        <p:nvPicPr>
          <p:cNvPr id="2" name="Picture 1"/>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551154" y="1848345"/>
            <a:ext cx="2113741" cy="2013518"/>
          </a:xfrm>
          <a:prstGeom prst="rect">
            <a:avLst/>
          </a:prstGeom>
          <a:ln w="38100">
            <a:solidFill>
              <a:schemeClr val="accent1"/>
            </a:solidFill>
          </a:ln>
        </p:spPr>
      </p:pic>
      <p:pic>
        <p:nvPicPr>
          <p:cNvPr id="14" name="Picture 1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371422" y="2489222"/>
            <a:ext cx="3131776" cy="1976686"/>
          </a:xfrm>
          <a:prstGeom prst="rect">
            <a:avLst/>
          </a:prstGeom>
          <a:ln w="38100">
            <a:solidFill>
              <a:schemeClr val="accent1"/>
            </a:solidFill>
          </a:ln>
        </p:spPr>
      </p:pic>
      <p:pic>
        <p:nvPicPr>
          <p:cNvPr id="16" name="Picture 1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253574" y="4722002"/>
            <a:ext cx="2867673" cy="1913520"/>
          </a:xfrm>
          <a:prstGeom prst="rect">
            <a:avLst/>
          </a:prstGeom>
          <a:ln w="38100">
            <a:solidFill>
              <a:schemeClr val="accent1"/>
            </a:solidFill>
          </a:ln>
        </p:spPr>
      </p:pic>
      <p:pic>
        <p:nvPicPr>
          <p:cNvPr id="17" name="Picture 1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012460" y="2320213"/>
            <a:ext cx="3361222" cy="2235349"/>
          </a:xfrm>
          <a:prstGeom prst="rect">
            <a:avLst/>
          </a:prstGeom>
          <a:ln w="38100">
            <a:solidFill>
              <a:schemeClr val="accent1"/>
            </a:solidFill>
          </a:ln>
        </p:spPr>
      </p:pic>
    </p:spTree>
    <p:extLst>
      <p:ext uri="{BB962C8B-B14F-4D97-AF65-F5344CB8AC3E}">
        <p14:creationId xmlns:p14="http://schemas.microsoft.com/office/powerpoint/2010/main" val="181431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1000"/>
                                        <p:tgtEl>
                                          <p:spTgt spid="16"/>
                                        </p:tgtEl>
                                      </p:cBhvr>
                                    </p:animEffect>
                                    <p:anim calcmode="lin" valueType="num">
                                      <p:cBhvr>
                                        <p:cTn id="53" dur="1000" fill="hold"/>
                                        <p:tgtEl>
                                          <p:spTgt spid="16"/>
                                        </p:tgtEl>
                                        <p:attrNameLst>
                                          <p:attrName>ppt_x</p:attrName>
                                        </p:attrNameLst>
                                      </p:cBhvr>
                                      <p:tavLst>
                                        <p:tav tm="0">
                                          <p:val>
                                            <p:strVal val="#ppt_x"/>
                                          </p:val>
                                        </p:tav>
                                        <p:tav tm="100000">
                                          <p:val>
                                            <p:strVal val="#ppt_x"/>
                                          </p:val>
                                        </p:tav>
                                      </p:tavLst>
                                    </p:anim>
                                    <p:anim calcmode="lin" valueType="num">
                                      <p:cBhvr>
                                        <p:cTn id="54" dur="1000" fill="hold"/>
                                        <p:tgtEl>
                                          <p:spTgt spid="16"/>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45008" y="609600"/>
            <a:ext cx="11308206" cy="5852880"/>
          </a:xfr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45797" y="2164440"/>
            <a:ext cx="2381250" cy="13716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99111" y="955269"/>
            <a:ext cx="3619500" cy="1209675"/>
          </a:xfrm>
          <a:prstGeom prst="rect">
            <a:avLst/>
          </a:prstGeom>
        </p:spPr>
      </p:pic>
    </p:spTree>
    <p:extLst>
      <p:ext uri="{BB962C8B-B14F-4D97-AF65-F5344CB8AC3E}">
        <p14:creationId xmlns:p14="http://schemas.microsoft.com/office/powerpoint/2010/main" val="41846918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91734" y="2599766"/>
            <a:ext cx="7579160" cy="883024"/>
          </a:xfrm>
        </p:spPr>
        <p:txBody>
          <a:bodyPr>
            <a:normAutofit/>
          </a:bodyPr>
          <a:lstStyle/>
          <a:p>
            <a:pPr marL="685800" indent="-685800">
              <a:buFont typeface="Arial" panose="020B0604020202020204" pitchFamily="34" charset="0"/>
              <a:buChar char="•"/>
            </a:pPr>
            <a:r>
              <a:rPr lang="en-GB" sz="4800" b="1" dirty="0">
                <a:solidFill>
                  <a:schemeClr val="accent2"/>
                </a:solidFill>
              </a:rPr>
              <a:t>Promotion</a:t>
            </a:r>
          </a:p>
        </p:txBody>
      </p:sp>
      <p:pic>
        <p:nvPicPr>
          <p:cNvPr id="6" name="Picture 5" descr="Z:\LEREP\Coastal Communities\Logos\GBC-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46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70" y="180207"/>
            <a:ext cx="2958165" cy="443595"/>
          </a:xfrm>
        </p:spPr>
        <p:txBody>
          <a:bodyPr>
            <a:normAutofit fontScale="90000"/>
          </a:bodyPr>
          <a:lstStyle/>
          <a:p>
            <a:r>
              <a:rPr lang="en-GB" b="1" dirty="0">
                <a:solidFill>
                  <a:schemeClr val="accent2"/>
                </a:solidFill>
              </a:rPr>
              <a:t>Town Branding</a:t>
            </a:r>
          </a:p>
        </p:txBody>
      </p:sp>
      <p:pic>
        <p:nvPicPr>
          <p:cNvPr id="4" name="Picture 3" descr="Z:\LEREP\Coastal Communities\Logos\GBC-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0969" y="876858"/>
            <a:ext cx="6631167" cy="4322463"/>
          </a:xfrm>
          <a:prstGeom prst="rect">
            <a:avLst/>
          </a:prstGeom>
          <a:ln w="38100">
            <a:solidFill>
              <a:schemeClr val="accent1"/>
            </a:solidFill>
          </a:ln>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62860" y="4784524"/>
            <a:ext cx="3589492" cy="1954942"/>
          </a:xfrm>
          <a:prstGeom prst="rect">
            <a:avLst/>
          </a:prstGeom>
          <a:ln w="38100">
            <a:solidFill>
              <a:srgbClr val="00B0F0"/>
            </a:solidFill>
          </a:ln>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08212" y="276208"/>
            <a:ext cx="4298788" cy="4284921"/>
          </a:xfrm>
          <a:prstGeom prst="rect">
            <a:avLst/>
          </a:prstGeom>
          <a:ln w="38100">
            <a:solidFill>
              <a:srgbClr val="00B0F0"/>
            </a:solidFill>
          </a:ln>
        </p:spPr>
      </p:pic>
    </p:spTree>
    <p:extLst>
      <p:ext uri="{BB962C8B-B14F-4D97-AF65-F5344CB8AC3E}">
        <p14:creationId xmlns:p14="http://schemas.microsoft.com/office/powerpoint/2010/main" val="378598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chemeClr val="accent2"/>
                </a:solidFill>
              </a:rPr>
              <a:t>Prestatyn Town Promotional Video</a:t>
            </a:r>
          </a:p>
        </p:txBody>
      </p:sp>
      <p:pic>
        <p:nvPicPr>
          <p:cNvPr id="5" name="Picture 4" descr="Z:\LEREP\Coastal Communities\Logos\GBC-Large.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pic>
        <p:nvPicPr>
          <p:cNvPr id="6" name="iP77Lo8GteI"/>
          <p:cNvPicPr>
            <a:picLocks noRot="1" noChangeAspect="1"/>
          </p:cNvPicPr>
          <p:nvPr>
            <a:videoFile r:link="rId1"/>
          </p:nvPr>
        </p:nvPicPr>
        <p:blipFill>
          <a:blip r:embed="rId5"/>
          <a:stretch>
            <a:fillRect/>
          </a:stretch>
        </p:blipFill>
        <p:spPr>
          <a:xfrm>
            <a:off x="2088370" y="1598595"/>
            <a:ext cx="7824912" cy="4401513"/>
          </a:xfrm>
          <a:prstGeom prst="rect">
            <a:avLst/>
          </a:prstGeom>
        </p:spPr>
      </p:pic>
    </p:spTree>
    <p:extLst>
      <p:ext uri="{BB962C8B-B14F-4D97-AF65-F5344CB8AC3E}">
        <p14:creationId xmlns:p14="http://schemas.microsoft.com/office/powerpoint/2010/main" val="154465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display="0">
                  <p:stCondLst>
                    <p:cond delay="indefinite"/>
                  </p:stCondLst>
                </p:cTn>
                <p:tgtEl>
                  <p:spTgt spid="6"/>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93" y="106326"/>
            <a:ext cx="5358809" cy="467833"/>
          </a:xfrm>
        </p:spPr>
        <p:txBody>
          <a:bodyPr>
            <a:normAutofit fontScale="90000"/>
          </a:bodyPr>
          <a:lstStyle/>
          <a:p>
            <a:r>
              <a:rPr lang="en-GB" b="1" dirty="0">
                <a:solidFill>
                  <a:schemeClr val="accent2"/>
                </a:solidFill>
              </a:rPr>
              <a:t>Current Tourism Statistics </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0302" y="699427"/>
            <a:ext cx="9984413" cy="6028802"/>
          </a:xfrm>
          <a:prstGeom prst="rect">
            <a:avLst/>
          </a:prstGeom>
          <a:ln w="38100">
            <a:solidFill>
              <a:schemeClr val="accent1"/>
            </a:solidFill>
          </a:ln>
        </p:spPr>
      </p:pic>
    </p:spTree>
    <p:extLst>
      <p:ext uri="{BB962C8B-B14F-4D97-AF65-F5344CB8AC3E}">
        <p14:creationId xmlns:p14="http://schemas.microsoft.com/office/powerpoint/2010/main" val="359450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Z:\LEREP\Coastal Communities\Logos\GBC-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73253" y="2599766"/>
            <a:ext cx="4853873" cy="343100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2701343" y="2599766"/>
            <a:ext cx="5168662" cy="883024"/>
          </a:xfrm>
        </p:spPr>
        <p:txBody>
          <a:bodyPr>
            <a:noAutofit/>
          </a:bodyPr>
          <a:lstStyle/>
          <a:p>
            <a:r>
              <a:rPr lang="en-GB" sz="6000" b="1" dirty="0">
                <a:solidFill>
                  <a:schemeClr val="accent2"/>
                </a:solidFill>
              </a:rPr>
              <a:t>Thank you!</a:t>
            </a:r>
          </a:p>
        </p:txBody>
      </p:sp>
    </p:spTree>
    <p:extLst>
      <p:ext uri="{BB962C8B-B14F-4D97-AF65-F5344CB8AC3E}">
        <p14:creationId xmlns:p14="http://schemas.microsoft.com/office/powerpoint/2010/main" val="241888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973472" y="265286"/>
            <a:ext cx="9467314" cy="6324166"/>
          </a:xfrm>
        </p:spPr>
      </p:pic>
    </p:spTree>
    <p:extLst>
      <p:ext uri="{BB962C8B-B14F-4D97-AF65-F5344CB8AC3E}">
        <p14:creationId xmlns:p14="http://schemas.microsoft.com/office/powerpoint/2010/main" val="2833250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198598" y="298536"/>
            <a:ext cx="9524820" cy="6345912"/>
          </a:xfrm>
        </p:spPr>
      </p:pic>
    </p:spTree>
    <p:extLst>
      <p:ext uri="{BB962C8B-B14F-4D97-AF65-F5344CB8AC3E}">
        <p14:creationId xmlns:p14="http://schemas.microsoft.com/office/powerpoint/2010/main" val="4202118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68" y="92896"/>
            <a:ext cx="5529610" cy="580097"/>
          </a:xfrm>
        </p:spPr>
        <p:txBody>
          <a:bodyPr>
            <a:normAutofit fontScale="90000"/>
          </a:bodyPr>
          <a:lstStyle/>
          <a:p>
            <a:r>
              <a:rPr lang="en-GB" sz="3200" b="1" dirty="0">
                <a:solidFill>
                  <a:srgbClr val="0070C0"/>
                </a:solidFill>
                <a:latin typeface="+mn-lt"/>
              </a:rPr>
              <a:t>Sun, Sea, Sand and Fresh Air… </a:t>
            </a: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58291" y="737408"/>
            <a:ext cx="2108643" cy="3485271"/>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810646">
            <a:off x="2178035" y="3161655"/>
            <a:ext cx="2011403" cy="335233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rot="20938788">
            <a:off x="7565235" y="304303"/>
            <a:ext cx="2253283" cy="3505107"/>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92042">
            <a:off x="9734917" y="3162214"/>
            <a:ext cx="2169871" cy="3482939"/>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a:ext>
            </a:extLst>
          </a:blip>
          <a:stretch>
            <a:fillRect/>
          </a:stretch>
        </p:blipFill>
        <p:spPr>
          <a:xfrm rot="333434">
            <a:off x="5661910" y="2973081"/>
            <a:ext cx="2247900" cy="3657600"/>
          </a:xfrm>
          <a:prstGeom prst="rect">
            <a:avLst/>
          </a:prstGeom>
        </p:spPr>
      </p:pic>
      <p:pic>
        <p:nvPicPr>
          <p:cNvPr id="12" name="Picture 1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20848292">
            <a:off x="478860" y="1087378"/>
            <a:ext cx="1884834" cy="3019096"/>
          </a:xfrm>
          <a:prstGeom prst="rect">
            <a:avLst/>
          </a:prstGeom>
        </p:spPr>
      </p:pic>
      <p:pic>
        <p:nvPicPr>
          <p:cNvPr id="16" name="Picture 1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132753" y="473621"/>
            <a:ext cx="1826218" cy="527574"/>
          </a:xfrm>
          <a:prstGeom prst="rect">
            <a:avLst/>
          </a:prstGeom>
        </p:spPr>
      </p:pic>
      <p:pic>
        <p:nvPicPr>
          <p:cNvPr id="13" name="Picture 12" descr="Z:\LEREP\Coastal Communities\Logos\GBC-Large.gif"/>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39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par>
                                <p:cTn id="19" presetID="22" presetClass="entr" presetSubtype="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par>
                                <p:cTn id="22" presetID="22" presetClass="entr" presetSubtype="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1+#ppt_w/2"/>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488" y="395111"/>
            <a:ext cx="2686755" cy="643467"/>
          </a:xfrm>
        </p:spPr>
        <p:txBody>
          <a:bodyPr/>
          <a:lstStyle/>
          <a:p>
            <a:r>
              <a:rPr lang="en-GB" b="1" dirty="0">
                <a:solidFill>
                  <a:schemeClr val="accent2"/>
                </a:solidFill>
                <a:latin typeface="+mn-lt"/>
              </a:rPr>
              <a:t>Over time… </a:t>
            </a:r>
          </a:p>
        </p:txBody>
      </p:sp>
      <p:pic>
        <p:nvPicPr>
          <p:cNvPr id="4" name="Picture 3" descr="Z:\LEREP\Coastal Communities\Logos\GBC-Large.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56" y="5459730"/>
            <a:ext cx="1810456" cy="12797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aeroplane no background">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76089" y="2212339"/>
            <a:ext cx="5838825" cy="276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82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1250" fill="hold"/>
                                        <p:tgtEl>
                                          <p:spTgt spid="1026"/>
                                        </p:tgtEl>
                                        <p:attrNameLst>
                                          <p:attrName>ppt_x</p:attrName>
                                        </p:attrNameLst>
                                      </p:cBhvr>
                                      <p:tavLst>
                                        <p:tav tm="0">
                                          <p:val>
                                            <p:strVal val="0-#ppt_w/2"/>
                                          </p:val>
                                        </p:tav>
                                        <p:tav tm="100000">
                                          <p:val>
                                            <p:strVal val="#ppt_x"/>
                                          </p:val>
                                        </p:tav>
                                      </p:tavLst>
                                    </p:anim>
                                    <p:anim calcmode="lin" valueType="num">
                                      <p:cBhvr additive="base">
                                        <p:cTn id="8" dur="1250" fill="hold"/>
                                        <p:tgtEl>
                                          <p:spTgt spid="1026"/>
                                        </p:tgtEl>
                                        <p:attrNameLst>
                                          <p:attrName>ppt_y</p:attrName>
                                        </p:attrNameLst>
                                      </p:cBhvr>
                                      <p:tavLst>
                                        <p:tav tm="0">
                                          <p:val>
                                            <p:strVal val="1+#ppt_h/2"/>
                                          </p:val>
                                        </p:tav>
                                        <p:tav tm="100000">
                                          <p:val>
                                            <p:strVal val="#ppt_y"/>
                                          </p:val>
                                        </p:tav>
                                      </p:tavLst>
                                    </p:anim>
                                  </p:childTnLst>
                                </p:cTn>
                              </p:par>
                            </p:childTnLst>
                          </p:cTn>
                        </p:par>
                        <p:par>
                          <p:cTn id="9" fill="hold">
                            <p:stCondLst>
                              <p:cond delay="1250"/>
                            </p:stCondLst>
                            <p:childTnLst>
                              <p:par>
                                <p:cTn id="10" presetID="2" presetClass="exit" presetSubtype="3" fill="hold" nodeType="afterEffect">
                                  <p:stCondLst>
                                    <p:cond delay="0"/>
                                  </p:stCondLst>
                                  <p:childTnLst>
                                    <p:anim calcmode="lin" valueType="num">
                                      <p:cBhvr additive="base">
                                        <p:cTn id="11" dur="1250"/>
                                        <p:tgtEl>
                                          <p:spTgt spid="1026"/>
                                        </p:tgtEl>
                                        <p:attrNameLst>
                                          <p:attrName>ppt_x</p:attrName>
                                        </p:attrNameLst>
                                      </p:cBhvr>
                                      <p:tavLst>
                                        <p:tav tm="0">
                                          <p:val>
                                            <p:strVal val="ppt_x"/>
                                          </p:val>
                                        </p:tav>
                                        <p:tav tm="100000">
                                          <p:val>
                                            <p:strVal val="1+ppt_w/2"/>
                                          </p:val>
                                        </p:tav>
                                      </p:tavLst>
                                    </p:anim>
                                    <p:anim calcmode="lin" valueType="num">
                                      <p:cBhvr additive="base">
                                        <p:cTn id="12" dur="1250"/>
                                        <p:tgtEl>
                                          <p:spTgt spid="1026"/>
                                        </p:tgtEl>
                                        <p:attrNameLst>
                                          <p:attrName>ppt_y</p:attrName>
                                        </p:attrNameLst>
                                      </p:cBhvr>
                                      <p:tavLst>
                                        <p:tav tm="0">
                                          <p:val>
                                            <p:strVal val="ppt_y"/>
                                          </p:val>
                                        </p:tav>
                                        <p:tav tm="100000">
                                          <p:val>
                                            <p:strVal val="0-ppt_h/2"/>
                                          </p:val>
                                        </p:tav>
                                      </p:tavLst>
                                    </p:anim>
                                    <p:set>
                                      <p:cBhvr>
                                        <p:cTn id="13" dur="1" fill="hold">
                                          <p:stCondLst>
                                            <p:cond delay="124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611" y="1740569"/>
            <a:ext cx="6754573" cy="542699"/>
          </a:xfrm>
        </p:spPr>
        <p:txBody>
          <a:bodyPr>
            <a:noAutofit/>
          </a:bodyPr>
          <a:lstStyle/>
          <a:p>
            <a:pPr marL="571500" indent="-571500">
              <a:buFont typeface="Wingdings" panose="05000000000000000000" pitchFamily="2" charset="2"/>
              <a:buChar char="§"/>
            </a:pPr>
            <a:r>
              <a:rPr lang="en-GB" sz="2800" b="1" dirty="0">
                <a:solidFill>
                  <a:schemeClr val="accent2"/>
                </a:solidFill>
              </a:rPr>
              <a:t>Infrastructure improvements</a:t>
            </a:r>
            <a:br>
              <a:rPr lang="en-GB" sz="2800" b="1" dirty="0">
                <a:solidFill>
                  <a:schemeClr val="accent2"/>
                </a:solidFill>
              </a:rPr>
            </a:br>
            <a:r>
              <a:rPr lang="en-GB" b="1" dirty="0">
                <a:solidFill>
                  <a:schemeClr val="accent2"/>
                </a:solidFill>
              </a:rPr>
              <a:t/>
            </a:r>
            <a:br>
              <a:rPr lang="en-GB" b="1" dirty="0">
                <a:solidFill>
                  <a:schemeClr val="accent2"/>
                </a:solidFill>
              </a:rPr>
            </a:br>
            <a:r>
              <a:rPr lang="en-GB" b="1" dirty="0">
                <a:solidFill>
                  <a:schemeClr val="accent2"/>
                </a:solidFill>
              </a:rPr>
              <a:t/>
            </a:r>
            <a:br>
              <a:rPr lang="en-GB" b="1" dirty="0">
                <a:solidFill>
                  <a:schemeClr val="accent2"/>
                </a:solidFill>
              </a:rPr>
            </a:br>
            <a:r>
              <a:rPr lang="en-GB" sz="4800" b="1" dirty="0">
                <a:solidFill>
                  <a:schemeClr val="accent2"/>
                </a:solidFill>
              </a:rPr>
              <a:t/>
            </a:r>
            <a:br>
              <a:rPr lang="en-GB" sz="4800" b="1" dirty="0">
                <a:solidFill>
                  <a:schemeClr val="accent2"/>
                </a:solidFill>
              </a:rPr>
            </a:br>
            <a:r>
              <a:rPr lang="en-GB" sz="4800" b="1" dirty="0">
                <a:solidFill>
                  <a:schemeClr val="accent2"/>
                </a:solidFill>
              </a:rPr>
              <a:t> </a:t>
            </a:r>
          </a:p>
        </p:txBody>
      </p:sp>
      <p:sp>
        <p:nvSpPr>
          <p:cNvPr id="5" name="Title 1"/>
          <p:cNvSpPr txBox="1">
            <a:spLocks/>
          </p:cNvSpPr>
          <p:nvPr/>
        </p:nvSpPr>
        <p:spPr>
          <a:xfrm>
            <a:off x="354106" y="470313"/>
            <a:ext cx="10003552" cy="851981"/>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800" b="1" dirty="0">
                <a:solidFill>
                  <a:schemeClr val="accent2"/>
                </a:solidFill>
              </a:rPr>
              <a:t>Rediscovering economic success</a:t>
            </a:r>
          </a:p>
        </p:txBody>
      </p:sp>
      <p:sp>
        <p:nvSpPr>
          <p:cNvPr id="8" name="Title 1"/>
          <p:cNvSpPr txBox="1">
            <a:spLocks/>
          </p:cNvSpPr>
          <p:nvPr/>
        </p:nvSpPr>
        <p:spPr>
          <a:xfrm>
            <a:off x="349612" y="2350597"/>
            <a:ext cx="11842382" cy="54269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indent="-571500">
              <a:buFont typeface="Wingdings" panose="05000000000000000000" pitchFamily="2" charset="2"/>
              <a:buChar char="§"/>
            </a:pPr>
            <a:r>
              <a:rPr lang="en-GB" sz="2800" b="1" dirty="0">
                <a:solidFill>
                  <a:schemeClr val="accent2"/>
                </a:solidFill>
              </a:rPr>
              <a:t>High environmental standards</a:t>
            </a:r>
            <a:r>
              <a:rPr lang="en-GB" sz="2000" b="1" dirty="0">
                <a:solidFill>
                  <a:schemeClr val="accent2"/>
                </a:solidFill>
              </a:rPr>
              <a:t/>
            </a:r>
            <a:br>
              <a:rPr lang="en-GB" sz="2000" b="1" dirty="0">
                <a:solidFill>
                  <a:schemeClr val="accent2"/>
                </a:solidFill>
              </a:rPr>
            </a:br>
            <a:r>
              <a:rPr lang="en-GB" b="1" dirty="0">
                <a:solidFill>
                  <a:schemeClr val="accent2"/>
                </a:solidFill>
              </a:rPr>
              <a:t/>
            </a:r>
            <a:br>
              <a:rPr lang="en-GB" b="1" dirty="0">
                <a:solidFill>
                  <a:schemeClr val="accent2"/>
                </a:solidFill>
              </a:rPr>
            </a:br>
            <a:r>
              <a:rPr lang="en-GB" b="1" dirty="0">
                <a:solidFill>
                  <a:schemeClr val="accent2"/>
                </a:solidFill>
              </a:rPr>
              <a:t/>
            </a:r>
            <a:br>
              <a:rPr lang="en-GB" b="1" dirty="0">
                <a:solidFill>
                  <a:schemeClr val="accent2"/>
                </a:solidFill>
              </a:rPr>
            </a:br>
            <a:r>
              <a:rPr lang="en-GB" sz="4800" b="1" dirty="0">
                <a:solidFill>
                  <a:schemeClr val="accent2"/>
                </a:solidFill>
              </a:rPr>
              <a:t/>
            </a:r>
            <a:br>
              <a:rPr lang="en-GB" sz="4800" b="1" dirty="0">
                <a:solidFill>
                  <a:schemeClr val="accent2"/>
                </a:solidFill>
              </a:rPr>
            </a:br>
            <a:r>
              <a:rPr lang="en-GB" sz="4800" b="1" dirty="0">
                <a:solidFill>
                  <a:schemeClr val="accent2"/>
                </a:solidFill>
              </a:rPr>
              <a:t> </a:t>
            </a:r>
          </a:p>
        </p:txBody>
      </p:sp>
      <p:sp>
        <p:nvSpPr>
          <p:cNvPr id="9" name="Title 1"/>
          <p:cNvSpPr txBox="1">
            <a:spLocks/>
          </p:cNvSpPr>
          <p:nvPr/>
        </p:nvSpPr>
        <p:spPr>
          <a:xfrm>
            <a:off x="349612" y="2956290"/>
            <a:ext cx="6544235" cy="54269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indent="-571500">
              <a:buFont typeface="Wingdings" panose="05000000000000000000" pitchFamily="2" charset="2"/>
              <a:buChar char="§"/>
            </a:pPr>
            <a:r>
              <a:rPr lang="en-GB" sz="2800" b="1" dirty="0">
                <a:solidFill>
                  <a:schemeClr val="accent2"/>
                </a:solidFill>
              </a:rPr>
              <a:t>Urban and social renewal</a:t>
            </a:r>
            <a:br>
              <a:rPr lang="en-GB" sz="2800" b="1" dirty="0">
                <a:solidFill>
                  <a:schemeClr val="accent2"/>
                </a:solidFill>
              </a:rPr>
            </a:br>
            <a:r>
              <a:rPr lang="en-GB" b="1" dirty="0">
                <a:solidFill>
                  <a:schemeClr val="accent2"/>
                </a:solidFill>
              </a:rPr>
              <a:t/>
            </a:r>
            <a:br>
              <a:rPr lang="en-GB" b="1" dirty="0">
                <a:solidFill>
                  <a:schemeClr val="accent2"/>
                </a:solidFill>
              </a:rPr>
            </a:br>
            <a:r>
              <a:rPr lang="en-GB" b="1" dirty="0">
                <a:solidFill>
                  <a:schemeClr val="accent2"/>
                </a:solidFill>
              </a:rPr>
              <a:t/>
            </a:r>
            <a:br>
              <a:rPr lang="en-GB" b="1" dirty="0">
                <a:solidFill>
                  <a:schemeClr val="accent2"/>
                </a:solidFill>
              </a:rPr>
            </a:br>
            <a:r>
              <a:rPr lang="en-GB" sz="4800" b="1" dirty="0">
                <a:solidFill>
                  <a:schemeClr val="accent2"/>
                </a:solidFill>
              </a:rPr>
              <a:t/>
            </a:r>
            <a:br>
              <a:rPr lang="en-GB" sz="4800" b="1" dirty="0">
                <a:solidFill>
                  <a:schemeClr val="accent2"/>
                </a:solidFill>
              </a:rPr>
            </a:br>
            <a:r>
              <a:rPr lang="en-GB" sz="4800" b="1" dirty="0">
                <a:solidFill>
                  <a:schemeClr val="accent2"/>
                </a:solidFill>
              </a:rPr>
              <a:t> </a:t>
            </a:r>
          </a:p>
        </p:txBody>
      </p:sp>
      <p:sp>
        <p:nvSpPr>
          <p:cNvPr id="10" name="Title 1"/>
          <p:cNvSpPr txBox="1">
            <a:spLocks/>
          </p:cNvSpPr>
          <p:nvPr/>
        </p:nvSpPr>
        <p:spPr>
          <a:xfrm>
            <a:off x="349614" y="3561983"/>
            <a:ext cx="10530715" cy="54269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indent="-571500">
              <a:buFont typeface="Wingdings" panose="05000000000000000000" pitchFamily="2" charset="2"/>
              <a:buChar char="§"/>
            </a:pPr>
            <a:r>
              <a:rPr lang="en-GB" sz="2800" b="1" dirty="0">
                <a:solidFill>
                  <a:schemeClr val="accent2"/>
                </a:solidFill>
              </a:rPr>
              <a:t>Retail/Town centre regeneration</a:t>
            </a:r>
            <a:endParaRPr lang="en-GB" sz="4800" b="1" dirty="0">
              <a:solidFill>
                <a:schemeClr val="accent2"/>
              </a:solidFill>
            </a:endParaRPr>
          </a:p>
        </p:txBody>
      </p:sp>
      <p:sp>
        <p:nvSpPr>
          <p:cNvPr id="13" name="Title 1"/>
          <p:cNvSpPr txBox="1">
            <a:spLocks/>
          </p:cNvSpPr>
          <p:nvPr/>
        </p:nvSpPr>
        <p:spPr>
          <a:xfrm>
            <a:off x="349611" y="4167676"/>
            <a:ext cx="10705381" cy="54269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indent="-571500">
              <a:buFont typeface="Wingdings" panose="05000000000000000000" pitchFamily="2" charset="2"/>
              <a:buChar char="§"/>
            </a:pPr>
            <a:r>
              <a:rPr lang="en-GB" sz="2800" b="1" dirty="0">
                <a:solidFill>
                  <a:schemeClr val="accent2"/>
                </a:solidFill>
              </a:rPr>
              <a:t>Major capital projects and attractions</a:t>
            </a:r>
            <a:endParaRPr lang="en-GB" sz="4800" b="1" dirty="0">
              <a:solidFill>
                <a:schemeClr val="accent2"/>
              </a:solidFill>
            </a:endParaRPr>
          </a:p>
        </p:txBody>
      </p:sp>
      <p:sp>
        <p:nvSpPr>
          <p:cNvPr id="14" name="Title 1"/>
          <p:cNvSpPr txBox="1">
            <a:spLocks/>
          </p:cNvSpPr>
          <p:nvPr/>
        </p:nvSpPr>
        <p:spPr>
          <a:xfrm>
            <a:off x="349612" y="5382907"/>
            <a:ext cx="6544235" cy="54269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GB" sz="4800" b="1" dirty="0">
              <a:solidFill>
                <a:schemeClr val="accent2"/>
              </a:solidFill>
            </a:endParaRPr>
          </a:p>
        </p:txBody>
      </p:sp>
      <p:sp>
        <p:nvSpPr>
          <p:cNvPr id="16" name="Title 1"/>
          <p:cNvSpPr txBox="1">
            <a:spLocks/>
          </p:cNvSpPr>
          <p:nvPr/>
        </p:nvSpPr>
        <p:spPr>
          <a:xfrm>
            <a:off x="349611" y="4773368"/>
            <a:ext cx="10633460" cy="54269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571500" indent="-571500">
              <a:buFont typeface="Wingdings" panose="05000000000000000000" pitchFamily="2" charset="2"/>
              <a:buChar char="§"/>
            </a:pPr>
            <a:r>
              <a:rPr lang="en-GB" sz="2800" b="1" dirty="0">
                <a:solidFill>
                  <a:schemeClr val="accent2"/>
                </a:solidFill>
              </a:rPr>
              <a:t>Promotion</a:t>
            </a:r>
            <a:br>
              <a:rPr lang="en-GB" sz="2800" b="1" dirty="0">
                <a:solidFill>
                  <a:schemeClr val="accent2"/>
                </a:solidFill>
              </a:rPr>
            </a:br>
            <a:r>
              <a:rPr lang="en-GB" b="1" dirty="0">
                <a:solidFill>
                  <a:schemeClr val="accent2"/>
                </a:solidFill>
              </a:rPr>
              <a:t/>
            </a:r>
            <a:br>
              <a:rPr lang="en-GB" b="1" dirty="0">
                <a:solidFill>
                  <a:schemeClr val="accent2"/>
                </a:solidFill>
              </a:rPr>
            </a:br>
            <a:r>
              <a:rPr lang="en-GB" b="1" dirty="0">
                <a:solidFill>
                  <a:schemeClr val="accent2"/>
                </a:solidFill>
              </a:rPr>
              <a:t/>
            </a:r>
            <a:br>
              <a:rPr lang="en-GB" b="1" dirty="0">
                <a:solidFill>
                  <a:schemeClr val="accent2"/>
                </a:solidFill>
              </a:rPr>
            </a:br>
            <a:r>
              <a:rPr lang="en-GB" sz="4800" b="1" dirty="0">
                <a:solidFill>
                  <a:schemeClr val="accent2"/>
                </a:solidFill>
              </a:rPr>
              <a:t/>
            </a:r>
            <a:br>
              <a:rPr lang="en-GB" sz="4800" b="1" dirty="0">
                <a:solidFill>
                  <a:schemeClr val="accent2"/>
                </a:solidFill>
              </a:rPr>
            </a:br>
            <a:r>
              <a:rPr lang="en-GB" sz="4800" b="1" dirty="0">
                <a:solidFill>
                  <a:schemeClr val="accent2"/>
                </a:solidFill>
              </a:rPr>
              <a:t> </a:t>
            </a:r>
          </a:p>
        </p:txBody>
      </p:sp>
    </p:spTree>
    <p:extLst>
      <p:ext uri="{BB962C8B-B14F-4D97-AF65-F5344CB8AC3E}">
        <p14:creationId xmlns:p14="http://schemas.microsoft.com/office/powerpoint/2010/main" val="393036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nodePh="1">
                                  <p:stCondLst>
                                    <p:cond delay="0"/>
                                  </p:stCondLst>
                                  <p:endCondLst>
                                    <p:cond evt="begin" delay="0">
                                      <p:tn val="29"/>
                                    </p:cond>
                                  </p:end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3" grpId="0"/>
      <p:bldP spid="14" grpId="0"/>
      <p:bldP spid="16"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isl xmlns:xsi="http://www.w3.org/2001/XMLSchema-instance" xmlns:xsd="http://www.w3.org/2001/XMLSchema" xmlns="http://www.boldonjames.com/2008/01/sie/internal/label" sislVersion="0" policy="8270c081-d9f3-48ae-83c7-c2320a8ca25c"/>
</file>

<file path=customXml/itemProps1.xml><?xml version="1.0" encoding="utf-8"?>
<ds:datastoreItem xmlns:ds="http://schemas.openxmlformats.org/officeDocument/2006/customXml" ds:itemID="{B3FA5E1F-5672-4757-A0EC-CC2076ED4CF1}">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emplate>Facet</Template>
  <TotalTime>2030</TotalTime>
  <Words>5465</Words>
  <Application>Microsoft Office PowerPoint</Application>
  <PresentationFormat>Widescreen</PresentationFormat>
  <Paragraphs>491</Paragraphs>
  <Slides>44</Slides>
  <Notes>44</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Berlin Sans FB Demi</vt:lpstr>
      <vt:lpstr>Calibri</vt:lpstr>
      <vt:lpstr>Trebuchet MS</vt:lpstr>
      <vt:lpstr>Wingdings</vt:lpstr>
      <vt:lpstr>Wingdings 3</vt:lpstr>
      <vt:lpstr>Facet</vt:lpstr>
      <vt:lpstr>Dr James Davies</vt:lpstr>
      <vt:lpstr>PowerPoint Presentation</vt:lpstr>
      <vt:lpstr>The Vale of Clwyd…</vt:lpstr>
      <vt:lpstr>PowerPoint Presentation</vt:lpstr>
      <vt:lpstr>PowerPoint Presentation</vt:lpstr>
      <vt:lpstr>PowerPoint Presentation</vt:lpstr>
      <vt:lpstr>Sun, Sea, Sand and Fresh Air… </vt:lpstr>
      <vt:lpstr>Over time… </vt:lpstr>
      <vt:lpstr>Infrastructure improvements     </vt:lpstr>
      <vt:lpstr>Infrastructure improvements</vt:lpstr>
      <vt:lpstr>Rail</vt:lpstr>
      <vt:lpstr>A55 Dual Carriageway </vt:lpstr>
      <vt:lpstr>Bus services</vt:lpstr>
      <vt:lpstr>Walkers and Cyclists</vt:lpstr>
      <vt:lpstr>Accessibility to all</vt:lpstr>
      <vt:lpstr>High environmental standards</vt:lpstr>
      <vt:lpstr>High environmental standards</vt:lpstr>
      <vt:lpstr>Wales in Bloom, Britain in Bloom and International Communities in Bloom</vt:lpstr>
      <vt:lpstr>Urban and social renewal    Economic inactivity – JSA, ESA   Seasonal, low-paid employment</vt:lpstr>
      <vt:lpstr>Investment in Schools and Colleges</vt:lpstr>
      <vt:lpstr>Improvements to Housing</vt:lpstr>
      <vt:lpstr>Health services</vt:lpstr>
      <vt:lpstr>Retail/Town centre regeneration</vt:lpstr>
      <vt:lpstr>Prestatyn Town Centre </vt:lpstr>
      <vt:lpstr>Prestatyn Town Centre </vt:lpstr>
      <vt:lpstr>Rhyl Town Centre</vt:lpstr>
      <vt:lpstr>Major capital projects and attractions</vt:lpstr>
      <vt:lpstr>Developments &amp; Regeneration in Prestatyn </vt:lpstr>
      <vt:lpstr>Developments &amp; Regeneration in Prestatyn </vt:lpstr>
      <vt:lpstr>Developments &amp; Regeneration in Prestatyn </vt:lpstr>
      <vt:lpstr>PowerPoint Presentation</vt:lpstr>
      <vt:lpstr>Developments &amp; Regeneration in Rhyl  </vt:lpstr>
      <vt:lpstr>Developments &amp; Regeneration in Rhyl  </vt:lpstr>
      <vt:lpstr>Developments &amp; Regeneration in Rhyl  </vt:lpstr>
      <vt:lpstr>Developments &amp; Regeneration in Rhyl  </vt:lpstr>
      <vt:lpstr>Developments &amp; Regeneration in Rhyl  </vt:lpstr>
      <vt:lpstr>Events in Prestatyn</vt:lpstr>
      <vt:lpstr>Guinness World Record Attempt in Prestatyn  - Most Sandcastles Built in Hour</vt:lpstr>
      <vt:lpstr>PowerPoint Presentation</vt:lpstr>
      <vt:lpstr>Promotion</vt:lpstr>
      <vt:lpstr>Town Branding</vt:lpstr>
      <vt:lpstr>Prestatyn Town Promotional Video</vt:lpstr>
      <vt:lpstr>Current Tourism Statistics </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 James Davies</dc:title>
  <dc:creator>ASTLE, Rachael</dc:creator>
  <cp:lastModifiedBy>Amanda Eastwood</cp:lastModifiedBy>
  <cp:revision>159</cp:revision>
  <dcterms:created xsi:type="dcterms:W3CDTF">2017-04-18T17:17:21Z</dcterms:created>
  <dcterms:modified xsi:type="dcterms:W3CDTF">2017-11-27T12:10:57Z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e79acf6c-e61d-46a3-95bc-69e2434cbabf</vt:lpwstr>
  </property>
  <property fmtid="{D5CDD505-2E9C-101B-9397-08002B2CF9AE}" pid="3" name="bjDocumentSecurityLabel">
    <vt:lpwstr>No Marking</vt:lpwstr>
  </property>
  <property fmtid="{D5CDD505-2E9C-101B-9397-08002B2CF9AE}" pid="4" name="bjSaver">
    <vt:lpwstr>70gzuqHavFDgvWfX+Ra8slUuvrMEpY+2</vt:lpwstr>
  </property>
</Properties>
</file>