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2" r:id="rId2"/>
  </p:sldMasterIdLst>
  <p:notesMasterIdLst>
    <p:notesMasterId r:id="rId13"/>
  </p:notesMasterIdLst>
  <p:handoutMasterIdLst>
    <p:handoutMasterId r:id="rId14"/>
  </p:handoutMasterIdLst>
  <p:sldIdLst>
    <p:sldId id="262" r:id="rId3"/>
    <p:sldId id="284" r:id="rId4"/>
    <p:sldId id="286" r:id="rId5"/>
    <p:sldId id="279" r:id="rId6"/>
    <p:sldId id="278" r:id="rId7"/>
    <p:sldId id="292" r:id="rId8"/>
    <p:sldId id="263" r:id="rId9"/>
    <p:sldId id="295" r:id="rId10"/>
    <p:sldId id="294" r:id="rId11"/>
    <p:sldId id="276" r:id="rId1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B7E1"/>
    <a:srgbClr val="39D2E7"/>
    <a:srgbClr val="97C9D9"/>
    <a:srgbClr val="007AC9"/>
    <a:srgbClr val="72C7E7"/>
    <a:srgbClr val="3C65B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5620"/>
    <p:restoredTop sz="75943" autoAdjust="0"/>
  </p:normalViewPr>
  <p:slideViewPr>
    <p:cSldViewPr>
      <p:cViewPr varScale="1">
        <p:scale>
          <a:sx n="133" d="100"/>
          <a:sy n="133" d="100"/>
        </p:scale>
        <p:origin x="190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2C7B72-4DE2-4007-B0E2-1DD312EB2CA4}" type="datetimeFigureOut">
              <a:rPr lang="en-GB" smtClean="0"/>
              <a:t>27/09/2017</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A392EB-439C-4418-BA1A-BC37709D9F5A}" type="slidenum">
              <a:rPr lang="en-GB" smtClean="0"/>
              <a:t>‹#›</a:t>
            </a:fld>
            <a:endParaRPr lang="en-GB"/>
          </a:p>
        </p:txBody>
      </p:sp>
    </p:spTree>
    <p:extLst>
      <p:ext uri="{BB962C8B-B14F-4D97-AF65-F5344CB8AC3E}">
        <p14:creationId xmlns:p14="http://schemas.microsoft.com/office/powerpoint/2010/main" val="498920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C2338475-70F3-4CB8-BFAA-DFED1AAF8793}" type="datetimeFigureOut">
              <a:rPr lang="en-GB"/>
              <a:pPr>
                <a:defRPr/>
              </a:pPr>
              <a:t>27/09/2017</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7C762B16-9A8D-42FA-809C-19B233DDFDD5}" type="slidenum">
              <a:rPr lang="en-GB"/>
              <a:pPr>
                <a:defRPr/>
              </a:pPr>
              <a:t>‹#›</a:t>
            </a:fld>
            <a:endParaRPr lang="en-GB" dirty="0"/>
          </a:p>
        </p:txBody>
      </p:sp>
    </p:spTree>
    <p:extLst>
      <p:ext uri="{BB962C8B-B14F-4D97-AF65-F5344CB8AC3E}">
        <p14:creationId xmlns:p14="http://schemas.microsoft.com/office/powerpoint/2010/main" val="2201494438"/>
      </p:ext>
    </p:extLst>
  </p:cSld>
  <p:clrMap bg1="lt1" tx1="dk1" bg2="lt2" tx2="dk2" accent1="accent1" accent2="accent2" accent3="accent3" accent4="accent4" accent5="accent5" accent6="accent6" hlink="hlink" folHlink="folHlink"/>
  <p:hf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GB" dirty="0"/>
          </a:p>
        </p:txBody>
      </p:sp>
      <p:sp>
        <p:nvSpPr>
          <p:cNvPr id="4" name="Slide Number Placeholder 3"/>
          <p:cNvSpPr>
            <a:spLocks noGrp="1"/>
          </p:cNvSpPr>
          <p:nvPr>
            <p:ph type="sldNum" sz="quarter" idx="10"/>
          </p:nvPr>
        </p:nvSpPr>
        <p:spPr/>
        <p:txBody>
          <a:bodyPr/>
          <a:lstStyle/>
          <a:p>
            <a:pPr>
              <a:defRPr/>
            </a:pPr>
            <a:fld id="{7C762B16-9A8D-42FA-809C-19B233DDFDD5}" type="slidenum">
              <a:rPr lang="en-GB" smtClean="0"/>
              <a:pPr>
                <a:defRPr/>
              </a:pPr>
              <a:t>1</a:t>
            </a:fld>
            <a:endParaRPr lang="en-GB" dirty="0"/>
          </a:p>
        </p:txBody>
      </p:sp>
    </p:spTree>
    <p:extLst>
      <p:ext uri="{BB962C8B-B14F-4D97-AF65-F5344CB8AC3E}">
        <p14:creationId xmlns:p14="http://schemas.microsoft.com/office/powerpoint/2010/main" val="824879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C762B16-9A8D-42FA-809C-19B233DDFDD5}" type="slidenum">
              <a:rPr lang="en-GB" smtClean="0"/>
              <a:pPr>
                <a:defRPr/>
              </a:pPr>
              <a:t>10</a:t>
            </a:fld>
            <a:endParaRPr lang="en-GB" dirty="0"/>
          </a:p>
        </p:txBody>
      </p:sp>
    </p:spTree>
    <p:extLst>
      <p:ext uri="{BB962C8B-B14F-4D97-AF65-F5344CB8AC3E}">
        <p14:creationId xmlns:p14="http://schemas.microsoft.com/office/powerpoint/2010/main" val="824879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Been in existence for just over 20 years</a:t>
            </a:r>
          </a:p>
          <a:p>
            <a:pPr marL="171450" indent="-171450">
              <a:buFont typeface="Arial" pitchFamily="34" charset="0"/>
              <a:buChar char="•"/>
            </a:pPr>
            <a:r>
              <a:rPr lang="en-GB" dirty="0" smtClean="0"/>
              <a:t>260</a:t>
            </a:r>
            <a:r>
              <a:rPr lang="en-GB" baseline="0" dirty="0" smtClean="0"/>
              <a:t> organisations with over 700 members</a:t>
            </a:r>
          </a:p>
          <a:p>
            <a:pPr marL="171450" indent="-171450">
              <a:buFont typeface="Arial" pitchFamily="34" charset="0"/>
              <a:buChar char="•"/>
            </a:pPr>
            <a:r>
              <a:rPr lang="en-GB" baseline="0" dirty="0" smtClean="0"/>
              <a:t>Cross sector membership dealing with a range of issues and opportunities relating to the coast</a:t>
            </a:r>
          </a:p>
          <a:p>
            <a:pPr marL="171450" indent="-171450">
              <a:buFont typeface="Arial" pitchFamily="34" charset="0"/>
              <a:buChar char="•"/>
            </a:pPr>
            <a:r>
              <a:rPr lang="en-GB" baseline="0" dirty="0" smtClean="0"/>
              <a:t>A small core team hosted within Dorset County Council – we have a fair and balanced approach, are independent, neutral and experienced</a:t>
            </a:r>
          </a:p>
          <a:p>
            <a:pPr marL="0" indent="0">
              <a:buFont typeface="Arial" pitchFamily="34" charset="0"/>
              <a:buNone/>
            </a:pPr>
            <a:endParaRPr lang="en-GB" dirty="0"/>
          </a:p>
        </p:txBody>
      </p:sp>
      <p:sp>
        <p:nvSpPr>
          <p:cNvPr id="4" name="Slide Number Placeholder 3"/>
          <p:cNvSpPr>
            <a:spLocks noGrp="1"/>
          </p:cNvSpPr>
          <p:nvPr>
            <p:ph type="sldNum" sz="quarter" idx="10"/>
          </p:nvPr>
        </p:nvSpPr>
        <p:spPr/>
        <p:txBody>
          <a:bodyPr/>
          <a:lstStyle/>
          <a:p>
            <a:pPr>
              <a:defRPr/>
            </a:pPr>
            <a:fld id="{7C762B16-9A8D-42FA-809C-19B233DDFDD5}" type="slidenum">
              <a:rPr lang="en-GB" smtClean="0"/>
              <a:pPr>
                <a:defRPr/>
              </a:pPr>
              <a:t>2</a:t>
            </a:fld>
            <a:endParaRPr lang="en-GB" dirty="0"/>
          </a:p>
        </p:txBody>
      </p:sp>
    </p:spTree>
    <p:extLst>
      <p:ext uri="{BB962C8B-B14F-4D97-AF65-F5344CB8AC3E}">
        <p14:creationId xmlns:p14="http://schemas.microsoft.com/office/powerpoint/2010/main" val="4259939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smtClean="0"/>
              <a:t>Work in partnership to</a:t>
            </a:r>
            <a:r>
              <a:rPr lang="en-GB" sz="1200" baseline="0" dirty="0" smtClean="0"/>
              <a:t> p</a:t>
            </a:r>
            <a:r>
              <a:rPr lang="en-GB" sz="1200" dirty="0" smtClean="0"/>
              <a:t>rovide benefit to the Dorset coast and inshore waters</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smtClean="0">
                <a:solidFill>
                  <a:schemeClr val="accent1">
                    <a:lumMod val="75000"/>
                  </a:schemeClr>
                </a:solidFill>
                <a:latin typeface="Open Sans Semibold" pitchFamily="34" charset="0"/>
                <a:ea typeface="Open Sans Semibold" pitchFamily="34" charset="0"/>
                <a:cs typeface="Open Sans Semibold" pitchFamily="34" charset="0"/>
              </a:rPr>
              <a:t>Deliver the Dorset Coast Strategy</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smtClean="0"/>
              <a:t>All objectives linked to sustainable economic development</a:t>
            </a:r>
            <a:r>
              <a:rPr lang="en-GB" sz="1200" baseline="0" dirty="0" smtClean="0"/>
              <a:t> of the coast and inshore waters</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aseline="0" dirty="0" smtClean="0"/>
              <a:t>An ideal candidate for being the Dorset CCT for a large area – already know the people, understand the coast and have the expertise within the membership</a:t>
            </a:r>
            <a:endParaRPr lang="en-GB" sz="1200" dirty="0" smtClean="0"/>
          </a:p>
          <a:p>
            <a:endParaRPr lang="en-GB" b="0" dirty="0"/>
          </a:p>
        </p:txBody>
      </p:sp>
      <p:sp>
        <p:nvSpPr>
          <p:cNvPr id="4" name="Slide Number Placeholder 3"/>
          <p:cNvSpPr>
            <a:spLocks noGrp="1"/>
          </p:cNvSpPr>
          <p:nvPr>
            <p:ph type="sldNum" sz="quarter" idx="10"/>
          </p:nvPr>
        </p:nvSpPr>
        <p:spPr/>
        <p:txBody>
          <a:bodyPr/>
          <a:lstStyle/>
          <a:p>
            <a:pPr>
              <a:defRPr/>
            </a:pPr>
            <a:fld id="{7C762B16-9A8D-42FA-809C-19B233DDFDD5}" type="slidenum">
              <a:rPr lang="en-GB" smtClean="0"/>
              <a:pPr>
                <a:defRPr/>
              </a:pPr>
              <a:t>3</a:t>
            </a:fld>
            <a:endParaRPr lang="en-GB" dirty="0"/>
          </a:p>
        </p:txBody>
      </p:sp>
    </p:spTree>
    <p:extLst>
      <p:ext uri="{BB962C8B-B14F-4D97-AF65-F5344CB8AC3E}">
        <p14:creationId xmlns:p14="http://schemas.microsoft.com/office/powerpoint/2010/main" val="1907292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a:t>
            </a:r>
            <a:r>
              <a:rPr lang="en-GB" baseline="0" dirty="0" smtClean="0"/>
              <a:t> types of projects/work – by working together (usually on multiple projects/areas of work) some of our key achievements include:</a:t>
            </a:r>
          </a:p>
          <a:p>
            <a:endParaRPr lang="en-GB" baseline="0" dirty="0" smtClean="0"/>
          </a:p>
          <a:p>
            <a:r>
              <a:rPr lang="en-GB" baseline="0" dirty="0" smtClean="0"/>
              <a:t>Gaining Jurassic coast WH status – 2001 – a recent report </a:t>
            </a:r>
          </a:p>
          <a:p>
            <a:r>
              <a:rPr lang="en-GB" baseline="0" dirty="0" smtClean="0"/>
              <a:t>LFCS</a:t>
            </a:r>
          </a:p>
          <a:p>
            <a:r>
              <a:rPr lang="en-GB" baseline="0" dirty="0" smtClean="0"/>
              <a:t>iCoast – under CSCOPE – delivered 1</a:t>
            </a:r>
            <a:r>
              <a:rPr lang="en-GB" baseline="30000" dirty="0" smtClean="0"/>
              <a:t>st</a:t>
            </a:r>
            <a:r>
              <a:rPr lang="en-GB" baseline="0" dirty="0" smtClean="0"/>
              <a:t> marine plan for England – helped MMO with their work in their initial work and with stakeholder engagement – Dorset leading the way – being pro active</a:t>
            </a:r>
          </a:p>
        </p:txBody>
      </p:sp>
      <p:sp>
        <p:nvSpPr>
          <p:cNvPr id="4" name="Slide Number Placeholder 3"/>
          <p:cNvSpPr>
            <a:spLocks noGrp="1"/>
          </p:cNvSpPr>
          <p:nvPr>
            <p:ph type="sldNum" sz="quarter" idx="10"/>
          </p:nvPr>
        </p:nvSpPr>
        <p:spPr/>
        <p:txBody>
          <a:bodyPr/>
          <a:lstStyle/>
          <a:p>
            <a:pPr>
              <a:defRPr/>
            </a:pPr>
            <a:fld id="{7C762B16-9A8D-42FA-809C-19B233DDFDD5}" type="slidenum">
              <a:rPr lang="en-GB" smtClean="0"/>
              <a:pPr>
                <a:defRPr/>
              </a:pPr>
              <a:t>4</a:t>
            </a:fld>
            <a:endParaRPr lang="en-GB" dirty="0"/>
          </a:p>
        </p:txBody>
      </p:sp>
    </p:spTree>
    <p:extLst>
      <p:ext uri="{BB962C8B-B14F-4D97-AF65-F5344CB8AC3E}">
        <p14:creationId xmlns:p14="http://schemas.microsoft.com/office/powerpoint/2010/main" val="3646388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July 2015 the Department for Communities and Local Government granted funding for 116 Coastal Community teams.  The main aim of the CCTs was to take control of seaside regeneration</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and for Seaside towns to benefit from funding and support.  The Teams are expected to bring together local business, councils and people.  They are also expected to help coordinate regeneration projects in their area and get the chance to shape the next wave of the £90 million Coastal Communities Fund, which these teams will have access to. </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Dorset Coastal Community Team will cover the areas not already covered by the other teams and will have an economic plan for each local area to fit in with the other teams economic plans for their area. This will then link into an overarching economic plan for the Dorset coast which links to the Western Growth Corridor Strategy and Dorset LEP plan.</a:t>
            </a:r>
          </a:p>
          <a:p>
            <a:pPr lvl="0"/>
            <a:r>
              <a:rPr lang="en-GB" sz="1200" kern="1200" dirty="0" smtClean="0">
                <a:solidFill>
                  <a:schemeClr val="tx1"/>
                </a:solidFill>
                <a:effectLst/>
                <a:latin typeface="+mn-lt"/>
                <a:ea typeface="+mn-ea"/>
                <a:cs typeface="+mn-cs"/>
              </a:rPr>
              <a:t>Whilst respecting that each area has different issues, the CCT’s propose to work together on any common themes that may come out of the economic plans</a:t>
            </a:r>
          </a:p>
          <a:p>
            <a:r>
              <a:rPr lang="en-GB" sz="1200" kern="1200" dirty="0" smtClean="0">
                <a:solidFill>
                  <a:schemeClr val="tx1"/>
                </a:solidFill>
                <a:effectLst/>
                <a:latin typeface="+mn-lt"/>
                <a:ea typeface="+mn-ea"/>
                <a:cs typeface="+mn-cs"/>
              </a:rPr>
              <a:t>CCT has allowed us to focus</a:t>
            </a:r>
            <a:r>
              <a:rPr lang="en-GB" sz="1200" kern="1200" baseline="0" dirty="0" smtClean="0">
                <a:solidFill>
                  <a:schemeClr val="tx1"/>
                </a:solidFill>
                <a:effectLst/>
                <a:latin typeface="+mn-lt"/>
                <a:ea typeface="+mn-ea"/>
                <a:cs typeface="+mn-cs"/>
              </a:rPr>
              <a:t> on particular areas and widen the discussion.  Knowing there is a funding potential has helped and focused the mind</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7C762B16-9A8D-42FA-809C-19B233DDFDD5}" type="slidenum">
              <a:rPr lang="en-GB" smtClean="0"/>
              <a:pPr>
                <a:defRPr/>
              </a:pPr>
              <a:t>5</a:t>
            </a:fld>
            <a:endParaRPr lang="en-GB" dirty="0"/>
          </a:p>
        </p:txBody>
      </p:sp>
    </p:spTree>
    <p:extLst>
      <p:ext uri="{BB962C8B-B14F-4D97-AF65-F5344CB8AC3E}">
        <p14:creationId xmlns:p14="http://schemas.microsoft.com/office/powerpoint/2010/main" val="824879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Themes we</a:t>
            </a:r>
            <a:r>
              <a:rPr lang="en-GB" baseline="0" dirty="0" smtClean="0"/>
              <a:t> developed</a:t>
            </a:r>
            <a:endParaRPr lang="en-GB" dirty="0"/>
          </a:p>
        </p:txBody>
      </p:sp>
      <p:sp>
        <p:nvSpPr>
          <p:cNvPr id="4" name="Slide Number Placeholder 3"/>
          <p:cNvSpPr>
            <a:spLocks noGrp="1"/>
          </p:cNvSpPr>
          <p:nvPr>
            <p:ph type="sldNum" sz="quarter" idx="10"/>
          </p:nvPr>
        </p:nvSpPr>
        <p:spPr/>
        <p:txBody>
          <a:bodyPr/>
          <a:lstStyle/>
          <a:p>
            <a:pPr>
              <a:defRPr/>
            </a:pPr>
            <a:fld id="{7C762B16-9A8D-42FA-809C-19B233DDFDD5}" type="slidenum">
              <a:rPr lang="en-GB" smtClean="0"/>
              <a:pPr>
                <a:defRPr/>
              </a:pPr>
              <a:t>6</a:t>
            </a:fld>
            <a:endParaRPr lang="en-GB" dirty="0"/>
          </a:p>
        </p:txBody>
      </p:sp>
    </p:spTree>
    <p:extLst>
      <p:ext uri="{BB962C8B-B14F-4D97-AF65-F5344CB8AC3E}">
        <p14:creationId xmlns:p14="http://schemas.microsoft.com/office/powerpoint/2010/main" val="824879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7C762B16-9A8D-42FA-809C-19B233DDFDD5}" type="slidenum">
              <a:rPr lang="en-GB" smtClean="0"/>
              <a:pPr>
                <a:defRPr/>
              </a:pPr>
              <a:t>7</a:t>
            </a:fld>
            <a:endParaRPr lang="en-GB" dirty="0"/>
          </a:p>
        </p:txBody>
      </p:sp>
    </p:spTree>
    <p:extLst>
      <p:ext uri="{BB962C8B-B14F-4D97-AF65-F5344CB8AC3E}">
        <p14:creationId xmlns:p14="http://schemas.microsoft.com/office/powerpoint/2010/main" val="824879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a:defRPr/>
            </a:pPr>
            <a:fld id="{7C762B16-9A8D-42FA-809C-19B233DDFDD5}" type="slidenum">
              <a:rPr lang="en-GB" smtClean="0"/>
              <a:pPr>
                <a:defRPr/>
              </a:pPr>
              <a:t>8</a:t>
            </a:fld>
            <a:endParaRPr lang="en-GB" dirty="0"/>
          </a:p>
        </p:txBody>
      </p:sp>
    </p:spTree>
    <p:extLst>
      <p:ext uri="{BB962C8B-B14F-4D97-AF65-F5344CB8AC3E}">
        <p14:creationId xmlns:p14="http://schemas.microsoft.com/office/powerpoint/2010/main" val="824879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itchFamily="34" charset="0"/>
              <a:buChar char="•"/>
            </a:pP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Coordination</a:t>
            </a:r>
          </a:p>
          <a:p>
            <a:pPr marL="285750" indent="-285750">
              <a:buFont typeface="Arial" pitchFamily="34" charset="0"/>
              <a:buChar char="•"/>
            </a:pP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Clear plan – timescales, finances, milestones, </a:t>
            </a:r>
          </a:p>
          <a:p>
            <a:pPr marL="285750" indent="-285750">
              <a:buFont typeface="Arial" pitchFamily="34" charset="0"/>
              <a:buChar char="•"/>
            </a:pP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Working together in partnership</a:t>
            </a:r>
          </a:p>
          <a:p>
            <a:pPr marL="285750" indent="-285750">
              <a:buFont typeface="Arial" pitchFamily="34" charset="0"/>
              <a:buChar char="•"/>
            </a:pP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Communication</a:t>
            </a:r>
          </a:p>
          <a:p>
            <a:pPr marL="285750" indent="-285750">
              <a:buFont typeface="Arial" pitchFamily="34" charset="0"/>
              <a:buChar char="•"/>
            </a:pP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Sharing information</a:t>
            </a:r>
          </a:p>
          <a:p>
            <a:pPr marL="285750" indent="-285750">
              <a:buFont typeface="Arial" pitchFamily="34" charset="0"/>
              <a:buChar char="•"/>
            </a:pP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Trust</a:t>
            </a:r>
          </a:p>
          <a:p>
            <a:pPr marL="285750" indent="-285750">
              <a:buFont typeface="Arial" pitchFamily="34" charset="0"/>
              <a:buChar char="•"/>
            </a:pP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Delegation of tasks</a:t>
            </a:r>
          </a:p>
          <a:p>
            <a:pPr marL="285750" indent="-285750">
              <a:buFont typeface="Arial" pitchFamily="34" charset="0"/>
              <a:buChar char="•"/>
            </a:pP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Getting right people on board</a:t>
            </a:r>
            <a:r>
              <a:rPr lang="en-GB" dirty="0" smtClean="0">
                <a:latin typeface="Open Sans Semibold" pitchFamily="34" charset="0"/>
                <a:ea typeface="Open Sans Semibold" pitchFamily="34" charset="0"/>
                <a:cs typeface="Open Sans Semibold" pitchFamily="34" charset="0"/>
              </a:rPr>
              <a:t> </a:t>
            </a: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(communities and authorities)</a:t>
            </a:r>
          </a:p>
          <a:p>
            <a:endParaRPr lang="en-GB" baseline="0" dirty="0" smtClean="0"/>
          </a:p>
        </p:txBody>
      </p:sp>
      <p:sp>
        <p:nvSpPr>
          <p:cNvPr id="4" name="Slide Number Placeholder 3"/>
          <p:cNvSpPr>
            <a:spLocks noGrp="1"/>
          </p:cNvSpPr>
          <p:nvPr>
            <p:ph type="sldNum" sz="quarter" idx="10"/>
          </p:nvPr>
        </p:nvSpPr>
        <p:spPr/>
        <p:txBody>
          <a:bodyPr/>
          <a:lstStyle/>
          <a:p>
            <a:pPr>
              <a:defRPr/>
            </a:pPr>
            <a:fld id="{7C762B16-9A8D-42FA-809C-19B233DDFDD5}" type="slidenum">
              <a:rPr lang="en-GB" smtClean="0"/>
              <a:pPr>
                <a:defRPr/>
              </a:pPr>
              <a:t>9</a:t>
            </a:fld>
            <a:endParaRPr lang="en-GB" dirty="0"/>
          </a:p>
        </p:txBody>
      </p:sp>
    </p:spTree>
    <p:extLst>
      <p:ext uri="{BB962C8B-B14F-4D97-AF65-F5344CB8AC3E}">
        <p14:creationId xmlns:p14="http://schemas.microsoft.com/office/powerpoint/2010/main" val="824879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a:defRPr/>
            </a:pPr>
            <a:fld id="{3A2B9901-B611-4401-B01D-DA86478A5B19}" type="datetimeFigureOut">
              <a:rPr lang="en-GB" smtClean="0"/>
              <a:pPr>
                <a:defRPr/>
              </a:pPr>
              <a:t>27/09/2017</a:t>
            </a:fld>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1E456493-CB16-4A55-AD1E-65BD6FDAE8E7}" type="slidenum">
              <a:rPr lang="en-GB" smtClean="0"/>
              <a:pPr>
                <a:defRPr/>
              </a:pPr>
              <a:t>‹#›</a:t>
            </a:fld>
            <a:endParaRPr lang="en-GB" dirty="0"/>
          </a:p>
        </p:txBody>
      </p:sp>
    </p:spTree>
    <p:extLst>
      <p:ext uri="{BB962C8B-B14F-4D97-AF65-F5344CB8AC3E}">
        <p14:creationId xmlns:p14="http://schemas.microsoft.com/office/powerpoint/2010/main" val="2604129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883E6E27-1E9C-4A0E-BD6B-6DD4B643B56A}" type="datetimeFigureOut">
              <a:rPr lang="en-GB" smtClean="0"/>
              <a:pPr>
                <a:defRPr/>
              </a:pPr>
              <a:t>27/09/2017</a:t>
            </a:fld>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AED6EA5D-43BC-4DEE-855B-C7907411FB73}" type="slidenum">
              <a:rPr lang="en-GB" smtClean="0"/>
              <a:pPr>
                <a:defRPr/>
              </a:pPr>
              <a:t>‹#›</a:t>
            </a:fld>
            <a:endParaRPr lang="en-GB" dirty="0"/>
          </a:p>
        </p:txBody>
      </p:sp>
    </p:spTree>
    <p:extLst>
      <p:ext uri="{BB962C8B-B14F-4D97-AF65-F5344CB8AC3E}">
        <p14:creationId xmlns:p14="http://schemas.microsoft.com/office/powerpoint/2010/main" val="710685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D600C760-420F-4849-B4FC-250ED0ABB4BD}" type="datetimeFigureOut">
              <a:rPr lang="en-GB" smtClean="0"/>
              <a:pPr>
                <a:defRPr/>
              </a:pPr>
              <a:t>27/09/2017</a:t>
            </a:fld>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B428EF30-96F3-4142-A608-A999D0415133}" type="slidenum">
              <a:rPr lang="en-GB" smtClean="0"/>
              <a:pPr>
                <a:defRPr/>
              </a:pPr>
              <a:t>‹#›</a:t>
            </a:fld>
            <a:endParaRPr lang="en-GB" dirty="0"/>
          </a:p>
        </p:txBody>
      </p:sp>
    </p:spTree>
    <p:extLst>
      <p:ext uri="{BB962C8B-B14F-4D97-AF65-F5344CB8AC3E}">
        <p14:creationId xmlns:p14="http://schemas.microsoft.com/office/powerpoint/2010/main" val="34025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2E055363-6870-493E-9E1B-CBE234CB200C}" type="datetimeFigureOut">
              <a:rPr lang="en-GB" smtClean="0"/>
              <a:pPr>
                <a:defRPr/>
              </a:pPr>
              <a:t>27/09/2017</a:t>
            </a:fld>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2DD6FFC7-8B03-4B18-80FD-6F24482ED892}" type="slidenum">
              <a:rPr lang="en-GB" smtClean="0"/>
              <a:pPr>
                <a:defRPr/>
              </a:pPr>
              <a:t>‹#›</a:t>
            </a:fld>
            <a:endParaRPr lang="en-GB" dirty="0"/>
          </a:p>
        </p:txBody>
      </p:sp>
    </p:spTree>
    <p:extLst>
      <p:ext uri="{BB962C8B-B14F-4D97-AF65-F5344CB8AC3E}">
        <p14:creationId xmlns:p14="http://schemas.microsoft.com/office/powerpoint/2010/main" val="1681789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180A663D-B7A1-4124-92E2-8BBFB76AFD1F}" type="datetimeFigureOut">
              <a:rPr lang="en-GB" smtClean="0"/>
              <a:pPr>
                <a:defRPr/>
              </a:pPr>
              <a:t>27/09/2017</a:t>
            </a:fld>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9DBECF4C-7B3B-4D5B-AE45-186079A01FEC}" type="slidenum">
              <a:rPr lang="en-GB" smtClean="0"/>
              <a:pPr>
                <a:defRPr/>
              </a:pPr>
              <a:t>‹#›</a:t>
            </a:fld>
            <a:endParaRPr lang="en-GB" dirty="0"/>
          </a:p>
        </p:txBody>
      </p:sp>
    </p:spTree>
    <p:extLst>
      <p:ext uri="{BB962C8B-B14F-4D97-AF65-F5344CB8AC3E}">
        <p14:creationId xmlns:p14="http://schemas.microsoft.com/office/powerpoint/2010/main" val="2925894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a:defRPr/>
            </a:pPr>
            <a:fld id="{EE653130-E382-40A9-9863-05B5E7FEAA20}" type="datetimeFigureOut">
              <a:rPr lang="en-GB" smtClean="0"/>
              <a:pPr>
                <a:defRPr/>
              </a:pPr>
              <a:t>27/09/2017</a:t>
            </a:fld>
            <a:endParaRPr lang="en-GB" dirty="0"/>
          </a:p>
        </p:txBody>
      </p:sp>
      <p:sp>
        <p:nvSpPr>
          <p:cNvPr id="6" name="Footer Placeholder 5"/>
          <p:cNvSpPr>
            <a:spLocks noGrp="1"/>
          </p:cNvSpPr>
          <p:nvPr>
            <p:ph type="ftr" sz="quarter" idx="11"/>
          </p:nvPr>
        </p:nvSpPr>
        <p:spPr/>
        <p:txBody>
          <a:bodyPr/>
          <a:lstStyle/>
          <a:p>
            <a:pPr>
              <a:defRPr/>
            </a:pPr>
            <a:endParaRPr lang="en-GB" dirty="0"/>
          </a:p>
        </p:txBody>
      </p:sp>
      <p:sp>
        <p:nvSpPr>
          <p:cNvPr id="7" name="Slide Number Placeholder 6"/>
          <p:cNvSpPr>
            <a:spLocks noGrp="1"/>
          </p:cNvSpPr>
          <p:nvPr>
            <p:ph type="sldNum" sz="quarter" idx="12"/>
          </p:nvPr>
        </p:nvSpPr>
        <p:spPr/>
        <p:txBody>
          <a:bodyPr/>
          <a:lstStyle/>
          <a:p>
            <a:pPr>
              <a:defRPr/>
            </a:pPr>
            <a:fld id="{1FA64F86-7712-4901-BE72-9504D00165F6}" type="slidenum">
              <a:rPr lang="en-GB" smtClean="0"/>
              <a:pPr>
                <a:defRPr/>
              </a:pPr>
              <a:t>‹#›</a:t>
            </a:fld>
            <a:endParaRPr lang="en-GB" dirty="0"/>
          </a:p>
        </p:txBody>
      </p:sp>
    </p:spTree>
    <p:extLst>
      <p:ext uri="{BB962C8B-B14F-4D97-AF65-F5344CB8AC3E}">
        <p14:creationId xmlns:p14="http://schemas.microsoft.com/office/powerpoint/2010/main" val="2626443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a:defRPr/>
            </a:pPr>
            <a:fld id="{E7F83C28-D693-4F39-A485-5F0E02259660}" type="datetimeFigureOut">
              <a:rPr lang="en-GB" smtClean="0"/>
              <a:pPr>
                <a:defRPr/>
              </a:pPr>
              <a:t>27/09/2017</a:t>
            </a:fld>
            <a:endParaRPr lang="en-GB" dirty="0"/>
          </a:p>
        </p:txBody>
      </p:sp>
      <p:sp>
        <p:nvSpPr>
          <p:cNvPr id="8" name="Footer Placeholder 7"/>
          <p:cNvSpPr>
            <a:spLocks noGrp="1"/>
          </p:cNvSpPr>
          <p:nvPr>
            <p:ph type="ftr" sz="quarter" idx="11"/>
          </p:nvPr>
        </p:nvSpPr>
        <p:spPr/>
        <p:txBody>
          <a:bodyPr/>
          <a:lstStyle/>
          <a:p>
            <a:pPr>
              <a:defRPr/>
            </a:pPr>
            <a:endParaRPr lang="en-GB" dirty="0"/>
          </a:p>
        </p:txBody>
      </p:sp>
      <p:sp>
        <p:nvSpPr>
          <p:cNvPr id="9" name="Slide Number Placeholder 8"/>
          <p:cNvSpPr>
            <a:spLocks noGrp="1"/>
          </p:cNvSpPr>
          <p:nvPr>
            <p:ph type="sldNum" sz="quarter" idx="12"/>
          </p:nvPr>
        </p:nvSpPr>
        <p:spPr/>
        <p:txBody>
          <a:bodyPr/>
          <a:lstStyle/>
          <a:p>
            <a:pPr>
              <a:defRPr/>
            </a:pPr>
            <a:fld id="{B878745A-02DD-42B6-826A-80E69EC19EC3}" type="slidenum">
              <a:rPr lang="en-GB" smtClean="0"/>
              <a:pPr>
                <a:defRPr/>
              </a:pPr>
              <a:t>‹#›</a:t>
            </a:fld>
            <a:endParaRPr lang="en-GB" dirty="0"/>
          </a:p>
        </p:txBody>
      </p:sp>
    </p:spTree>
    <p:extLst>
      <p:ext uri="{BB962C8B-B14F-4D97-AF65-F5344CB8AC3E}">
        <p14:creationId xmlns:p14="http://schemas.microsoft.com/office/powerpoint/2010/main" val="2600507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fld id="{47AAAEED-A73F-418E-B5EC-50906B377690}" type="datetimeFigureOut">
              <a:rPr lang="en-GB" smtClean="0"/>
              <a:pPr>
                <a:defRPr/>
              </a:pPr>
              <a:t>27/09/2017</a:t>
            </a:fld>
            <a:endParaRPr lang="en-GB" dirty="0"/>
          </a:p>
        </p:txBody>
      </p:sp>
      <p:sp>
        <p:nvSpPr>
          <p:cNvPr id="4" name="Footer Placeholder 3"/>
          <p:cNvSpPr>
            <a:spLocks noGrp="1"/>
          </p:cNvSpPr>
          <p:nvPr>
            <p:ph type="ftr" sz="quarter" idx="11"/>
          </p:nvPr>
        </p:nvSpPr>
        <p:spPr/>
        <p:txBody>
          <a:bodyPr/>
          <a:lstStyle/>
          <a:p>
            <a:pPr>
              <a:defRPr/>
            </a:pPr>
            <a:endParaRPr lang="en-GB" dirty="0"/>
          </a:p>
        </p:txBody>
      </p:sp>
      <p:sp>
        <p:nvSpPr>
          <p:cNvPr id="5" name="Slide Number Placeholder 4"/>
          <p:cNvSpPr>
            <a:spLocks noGrp="1"/>
          </p:cNvSpPr>
          <p:nvPr>
            <p:ph type="sldNum" sz="quarter" idx="12"/>
          </p:nvPr>
        </p:nvSpPr>
        <p:spPr/>
        <p:txBody>
          <a:bodyPr/>
          <a:lstStyle/>
          <a:p>
            <a:pPr>
              <a:defRPr/>
            </a:pPr>
            <a:fld id="{6E5003AC-CF85-4D79-AF17-797FD3143333}" type="slidenum">
              <a:rPr lang="en-GB" smtClean="0"/>
              <a:pPr>
                <a:defRPr/>
              </a:pPr>
              <a:t>‹#›</a:t>
            </a:fld>
            <a:endParaRPr lang="en-GB" dirty="0"/>
          </a:p>
        </p:txBody>
      </p:sp>
    </p:spTree>
    <p:extLst>
      <p:ext uri="{BB962C8B-B14F-4D97-AF65-F5344CB8AC3E}">
        <p14:creationId xmlns:p14="http://schemas.microsoft.com/office/powerpoint/2010/main" val="1495998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87F041F-C18F-4211-B8DD-89A5F00C9E6F}" type="datetimeFigureOut">
              <a:rPr lang="en-GB" smtClean="0"/>
              <a:pPr>
                <a:defRPr/>
              </a:pPr>
              <a:t>27/09/2017</a:t>
            </a:fld>
            <a:endParaRPr lang="en-GB" dirty="0"/>
          </a:p>
        </p:txBody>
      </p:sp>
      <p:sp>
        <p:nvSpPr>
          <p:cNvPr id="3" name="Footer Placeholder 2"/>
          <p:cNvSpPr>
            <a:spLocks noGrp="1"/>
          </p:cNvSpPr>
          <p:nvPr>
            <p:ph type="ftr" sz="quarter" idx="11"/>
          </p:nvPr>
        </p:nvSpPr>
        <p:spPr/>
        <p:txBody>
          <a:bodyPr/>
          <a:lstStyle/>
          <a:p>
            <a:pPr>
              <a:defRPr/>
            </a:pPr>
            <a:endParaRPr lang="en-GB" dirty="0"/>
          </a:p>
        </p:txBody>
      </p:sp>
      <p:sp>
        <p:nvSpPr>
          <p:cNvPr id="4" name="Slide Number Placeholder 3"/>
          <p:cNvSpPr>
            <a:spLocks noGrp="1"/>
          </p:cNvSpPr>
          <p:nvPr>
            <p:ph type="sldNum" sz="quarter" idx="12"/>
          </p:nvPr>
        </p:nvSpPr>
        <p:spPr/>
        <p:txBody>
          <a:bodyPr/>
          <a:lstStyle/>
          <a:p>
            <a:pPr>
              <a:defRPr/>
            </a:pPr>
            <a:fld id="{35DA2DA3-32C0-423E-A876-AA40BC3749FB}" type="slidenum">
              <a:rPr lang="en-GB" smtClean="0"/>
              <a:pPr>
                <a:defRPr/>
              </a:pPr>
              <a:t>‹#›</a:t>
            </a:fld>
            <a:endParaRPr lang="en-GB" dirty="0"/>
          </a:p>
        </p:txBody>
      </p:sp>
    </p:spTree>
    <p:extLst>
      <p:ext uri="{BB962C8B-B14F-4D97-AF65-F5344CB8AC3E}">
        <p14:creationId xmlns:p14="http://schemas.microsoft.com/office/powerpoint/2010/main" val="1457987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73A4652-E88B-4420-9808-788B4034AEC7}" type="datetimeFigureOut">
              <a:rPr lang="en-GB" smtClean="0"/>
              <a:pPr>
                <a:defRPr/>
              </a:pPr>
              <a:t>27/09/2017</a:t>
            </a:fld>
            <a:endParaRPr lang="en-GB" dirty="0"/>
          </a:p>
        </p:txBody>
      </p:sp>
      <p:sp>
        <p:nvSpPr>
          <p:cNvPr id="6" name="Footer Placeholder 5"/>
          <p:cNvSpPr>
            <a:spLocks noGrp="1"/>
          </p:cNvSpPr>
          <p:nvPr>
            <p:ph type="ftr" sz="quarter" idx="11"/>
          </p:nvPr>
        </p:nvSpPr>
        <p:spPr/>
        <p:txBody>
          <a:bodyPr/>
          <a:lstStyle/>
          <a:p>
            <a:pPr>
              <a:defRPr/>
            </a:pPr>
            <a:endParaRPr lang="en-GB" dirty="0"/>
          </a:p>
        </p:txBody>
      </p:sp>
      <p:sp>
        <p:nvSpPr>
          <p:cNvPr id="7" name="Slide Number Placeholder 6"/>
          <p:cNvSpPr>
            <a:spLocks noGrp="1"/>
          </p:cNvSpPr>
          <p:nvPr>
            <p:ph type="sldNum" sz="quarter" idx="12"/>
          </p:nvPr>
        </p:nvSpPr>
        <p:spPr/>
        <p:txBody>
          <a:bodyPr/>
          <a:lstStyle/>
          <a:p>
            <a:pPr>
              <a:defRPr/>
            </a:pPr>
            <a:fld id="{3339F3C1-7AF2-45F4-BB67-AC7E1E9F163B}" type="slidenum">
              <a:rPr lang="en-GB" smtClean="0"/>
              <a:pPr>
                <a:defRPr/>
              </a:pPr>
              <a:t>‹#›</a:t>
            </a:fld>
            <a:endParaRPr lang="en-GB" dirty="0"/>
          </a:p>
        </p:txBody>
      </p:sp>
    </p:spTree>
    <p:extLst>
      <p:ext uri="{BB962C8B-B14F-4D97-AF65-F5344CB8AC3E}">
        <p14:creationId xmlns:p14="http://schemas.microsoft.com/office/powerpoint/2010/main" val="917587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740BFFB-BA52-45E4-B4BB-9F8B3602A92C}" type="datetimeFigureOut">
              <a:rPr lang="en-GB" smtClean="0"/>
              <a:pPr>
                <a:defRPr/>
              </a:pPr>
              <a:t>27/09/2017</a:t>
            </a:fld>
            <a:endParaRPr lang="en-GB" dirty="0"/>
          </a:p>
        </p:txBody>
      </p:sp>
      <p:sp>
        <p:nvSpPr>
          <p:cNvPr id="6" name="Footer Placeholder 5"/>
          <p:cNvSpPr>
            <a:spLocks noGrp="1"/>
          </p:cNvSpPr>
          <p:nvPr>
            <p:ph type="ftr" sz="quarter" idx="11"/>
          </p:nvPr>
        </p:nvSpPr>
        <p:spPr/>
        <p:txBody>
          <a:bodyPr/>
          <a:lstStyle/>
          <a:p>
            <a:pPr>
              <a:defRPr/>
            </a:pPr>
            <a:endParaRPr lang="en-GB" dirty="0"/>
          </a:p>
        </p:txBody>
      </p:sp>
      <p:sp>
        <p:nvSpPr>
          <p:cNvPr id="7" name="Slide Number Placeholder 6"/>
          <p:cNvSpPr>
            <a:spLocks noGrp="1"/>
          </p:cNvSpPr>
          <p:nvPr>
            <p:ph type="sldNum" sz="quarter" idx="12"/>
          </p:nvPr>
        </p:nvSpPr>
        <p:spPr/>
        <p:txBody>
          <a:bodyPr/>
          <a:lstStyle/>
          <a:p>
            <a:pPr>
              <a:defRPr/>
            </a:pPr>
            <a:fld id="{2169F5C2-BD55-42EE-9841-1C950AE9B3E5}" type="slidenum">
              <a:rPr lang="en-GB" smtClean="0"/>
              <a:pPr>
                <a:defRPr/>
              </a:pPr>
              <a:t>‹#›</a:t>
            </a:fld>
            <a:endParaRPr lang="en-GB" dirty="0"/>
          </a:p>
        </p:txBody>
      </p:sp>
    </p:spTree>
    <p:extLst>
      <p:ext uri="{BB962C8B-B14F-4D97-AF65-F5344CB8AC3E}">
        <p14:creationId xmlns:p14="http://schemas.microsoft.com/office/powerpoint/2010/main" val="127713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0B11F03-3CF5-467C-8A89-49B37945CD72}" type="datetimeFigureOut">
              <a:rPr lang="en-GB" smtClean="0"/>
              <a:pPr>
                <a:defRPr/>
              </a:pPr>
              <a:t>27/09/2017</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C760BC0-E41E-4B5E-A2A3-E77AB56738C9}" type="slidenum">
              <a:rPr lang="en-GB" smtClean="0"/>
              <a:pPr>
                <a:defRPr/>
              </a:pPr>
              <a:t>‹#›</a:t>
            </a:fld>
            <a:endParaRPr lang="en-GB" dirty="0"/>
          </a:p>
        </p:txBody>
      </p:sp>
    </p:spTree>
    <p:extLst>
      <p:ext uri="{BB962C8B-B14F-4D97-AF65-F5344CB8AC3E}">
        <p14:creationId xmlns:p14="http://schemas.microsoft.com/office/powerpoint/2010/main" val="55380997"/>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hyperlink" Target="mailto:b.betts@dorsetcc.gov.uk"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jpeg"/><Relationship Id="rId7" Type="http://schemas.openxmlformats.org/officeDocument/2006/relationships/image" Target="../media/image23.jpeg"/><Relationship Id="rId12" Type="http://schemas.openxmlformats.org/officeDocument/2006/relationships/hyperlink" Target="mailto:b.betts@dorsetcc.gov.uk"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jpeg"/><Relationship Id="rId7"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669360"/>
            <a:ext cx="9143999" cy="113146"/>
          </a:xfrm>
          <a:prstGeom prst="rect">
            <a:avLst/>
          </a:prstGeom>
          <a:solidFill>
            <a:srgbClr val="72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 y="6782505"/>
            <a:ext cx="9143999" cy="162937"/>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8424" y="5949280"/>
            <a:ext cx="755576" cy="870917"/>
          </a:xfrm>
          <a:prstGeom prst="rect">
            <a:avLst/>
          </a:prstGeom>
        </p:spPr>
      </p:pic>
      <p:sp>
        <p:nvSpPr>
          <p:cNvPr id="2" name="TextBox 1"/>
          <p:cNvSpPr txBox="1"/>
          <p:nvPr/>
        </p:nvSpPr>
        <p:spPr>
          <a:xfrm>
            <a:off x="827584" y="2409850"/>
            <a:ext cx="7488832" cy="3847207"/>
          </a:xfrm>
          <a:prstGeom prst="rect">
            <a:avLst/>
          </a:prstGeom>
          <a:noFill/>
        </p:spPr>
        <p:txBody>
          <a:bodyPr wrap="square" rtlCol="0">
            <a:spAutoFit/>
          </a:bodyPr>
          <a:lstStyle/>
          <a:p>
            <a:endParaRPr lang="en-GB" sz="2800" dirty="0">
              <a:latin typeface="Open Sans Semibold" pitchFamily="34" charset="0"/>
              <a:ea typeface="Open Sans Semibold" pitchFamily="34" charset="0"/>
              <a:cs typeface="Open Sans Semibold" pitchFamily="34" charset="0"/>
            </a:endParaRPr>
          </a:p>
          <a:p>
            <a:pPr algn="ctr"/>
            <a:r>
              <a:rPr lang="en-GB" sz="3600" b="1" dirty="0" smtClean="0">
                <a:solidFill>
                  <a:schemeClr val="accent1">
                    <a:lumMod val="75000"/>
                  </a:schemeClr>
                </a:solidFill>
                <a:latin typeface="Open Sans Semibold" pitchFamily="34" charset="0"/>
                <a:ea typeface="Open Sans Semibold" pitchFamily="34" charset="0"/>
                <a:cs typeface="Open Sans Semibold" pitchFamily="34" charset="0"/>
              </a:rPr>
              <a:t>Developing &amp; Managing Multiple </a:t>
            </a:r>
            <a:r>
              <a:rPr lang="en-GB" sz="3600" b="1" dirty="0">
                <a:solidFill>
                  <a:schemeClr val="accent1">
                    <a:lumMod val="75000"/>
                  </a:schemeClr>
                </a:solidFill>
                <a:latin typeface="Open Sans Semibold" pitchFamily="34" charset="0"/>
                <a:ea typeface="Open Sans Semibold" pitchFamily="34" charset="0"/>
                <a:cs typeface="Open Sans Semibold" pitchFamily="34" charset="0"/>
              </a:rPr>
              <a:t>P</a:t>
            </a:r>
            <a:r>
              <a:rPr lang="en-GB" sz="3600" b="1" dirty="0" smtClean="0">
                <a:solidFill>
                  <a:schemeClr val="accent1">
                    <a:lumMod val="75000"/>
                  </a:schemeClr>
                </a:solidFill>
                <a:latin typeface="Open Sans Semibold" pitchFamily="34" charset="0"/>
                <a:ea typeface="Open Sans Semibold" pitchFamily="34" charset="0"/>
                <a:cs typeface="Open Sans Semibold" pitchFamily="34" charset="0"/>
              </a:rPr>
              <a:t>rojects</a:t>
            </a:r>
          </a:p>
          <a:p>
            <a:endParaRPr lang="en-GB" sz="2800" dirty="0" smtClean="0">
              <a:latin typeface="Open Sans Semibold" pitchFamily="34" charset="0"/>
              <a:ea typeface="Open Sans Semibold" pitchFamily="34" charset="0"/>
              <a:cs typeface="Open Sans Semibold" pitchFamily="34" charset="0"/>
              <a:hlinkClick r:id="rId4"/>
            </a:endParaRPr>
          </a:p>
          <a:p>
            <a:endParaRPr lang="en-GB" sz="2800" dirty="0">
              <a:latin typeface="Open Sans Semibold" pitchFamily="34" charset="0"/>
              <a:ea typeface="Open Sans Semibold" pitchFamily="34" charset="0"/>
              <a:cs typeface="Open Sans Semibold" pitchFamily="34" charset="0"/>
              <a:hlinkClick r:id="rId4"/>
            </a:endParaRPr>
          </a:p>
          <a:p>
            <a:r>
              <a:rPr lang="en-GB" sz="2000" dirty="0">
                <a:solidFill>
                  <a:schemeClr val="accent1">
                    <a:lumMod val="75000"/>
                  </a:schemeClr>
                </a:solidFill>
                <a:latin typeface="Open Sans Semibold" pitchFamily="34" charset="0"/>
                <a:ea typeface="Open Sans Semibold" pitchFamily="34" charset="0"/>
                <a:cs typeface="Open Sans Semibold" pitchFamily="34" charset="0"/>
              </a:rPr>
              <a:t>Bridget Betts</a:t>
            </a:r>
          </a:p>
          <a:p>
            <a:r>
              <a:rPr lang="en-GB" sz="2000" dirty="0">
                <a:solidFill>
                  <a:schemeClr val="accent1">
                    <a:lumMod val="75000"/>
                  </a:schemeClr>
                </a:solidFill>
                <a:latin typeface="Open Sans Semibold" pitchFamily="34" charset="0"/>
                <a:ea typeface="Open Sans Semibold" pitchFamily="34" charset="0"/>
                <a:cs typeface="Open Sans Semibold" pitchFamily="34" charset="0"/>
              </a:rPr>
              <a:t>Dorset Coast Forum Coordinator </a:t>
            </a:r>
          </a:p>
          <a:p>
            <a:r>
              <a:rPr lang="en-GB" sz="2000" dirty="0">
                <a:solidFill>
                  <a:schemeClr val="accent1">
                    <a:lumMod val="75000"/>
                  </a:schemeClr>
                </a:solidFill>
                <a:latin typeface="Open Sans Semibold" pitchFamily="34" charset="0"/>
                <a:ea typeface="Open Sans Semibold" pitchFamily="34" charset="0"/>
                <a:cs typeface="Open Sans Semibold" pitchFamily="34" charset="0"/>
              </a:rPr>
              <a:t>Lead of the Dorset CCT</a:t>
            </a:r>
          </a:p>
          <a:p>
            <a:endParaRPr lang="en-GB" sz="2800" dirty="0" smtClean="0">
              <a:latin typeface="Open Sans Semibold" pitchFamily="34" charset="0"/>
              <a:ea typeface="Open Sans Semibold" pitchFamily="34" charset="0"/>
              <a:cs typeface="Open Sans Semibold" pitchFamily="34" charset="0"/>
              <a:hlinkClick r:id="rId4"/>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864" y="476672"/>
            <a:ext cx="1872208" cy="132475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669360"/>
            <a:ext cx="9143999" cy="113146"/>
          </a:xfrm>
          <a:prstGeom prst="rect">
            <a:avLst/>
          </a:prstGeom>
          <a:solidFill>
            <a:srgbClr val="72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 y="6782505"/>
            <a:ext cx="9143999" cy="162937"/>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8424" y="5949280"/>
            <a:ext cx="755576" cy="870917"/>
          </a:xfrm>
          <a:prstGeom prst="rect">
            <a:avLst/>
          </a:prstGeom>
        </p:spPr>
      </p:pic>
      <p:pic>
        <p:nvPicPr>
          <p:cNvPr id="10" name="Picture 11" descr="EA logo_377cmyk"/>
          <p:cNvPicPr>
            <a:picLocks noChangeAspect="1" noChangeArrowheads="1"/>
          </p:cNvPicPr>
          <p:nvPr/>
        </p:nvPicPr>
        <p:blipFill>
          <a:blip r:embed="rId4"/>
          <a:srcRect/>
          <a:stretch>
            <a:fillRect/>
          </a:stretch>
        </p:blipFill>
        <p:spPr bwMode="auto">
          <a:xfrm>
            <a:off x="4283880" y="5088364"/>
            <a:ext cx="1803400" cy="500063"/>
          </a:xfrm>
          <a:prstGeom prst="rect">
            <a:avLst/>
          </a:prstGeom>
          <a:noFill/>
          <a:ln w="9525">
            <a:noFill/>
            <a:miter lim="800000"/>
            <a:headEnd/>
            <a:tailEnd/>
          </a:ln>
        </p:spPr>
      </p:pic>
      <p:pic>
        <p:nvPicPr>
          <p:cNvPr id="11" name="Picture 12" descr="West Dorset Logo"/>
          <p:cNvPicPr>
            <a:picLocks noChangeAspect="1" noChangeArrowheads="1"/>
          </p:cNvPicPr>
          <p:nvPr/>
        </p:nvPicPr>
        <p:blipFill>
          <a:blip r:embed="rId5"/>
          <a:srcRect/>
          <a:stretch>
            <a:fillRect/>
          </a:stretch>
        </p:blipFill>
        <p:spPr bwMode="auto">
          <a:xfrm>
            <a:off x="5460218" y="5843376"/>
            <a:ext cx="627062" cy="622300"/>
          </a:xfrm>
          <a:prstGeom prst="rect">
            <a:avLst/>
          </a:prstGeom>
          <a:noFill/>
          <a:ln w="9525">
            <a:noFill/>
            <a:miter lim="800000"/>
            <a:headEnd/>
            <a:tailEnd/>
          </a:ln>
        </p:spPr>
      </p:pic>
      <p:pic>
        <p:nvPicPr>
          <p:cNvPr id="13" name="Picture 14" descr="Poole A4~CMYK no bleed"/>
          <p:cNvPicPr>
            <a:picLocks noChangeAspect="1" noChangeArrowheads="1"/>
          </p:cNvPicPr>
          <p:nvPr/>
        </p:nvPicPr>
        <p:blipFill>
          <a:blip r:embed="rId6"/>
          <a:srcRect/>
          <a:stretch>
            <a:fillRect/>
          </a:stretch>
        </p:blipFill>
        <p:spPr bwMode="auto">
          <a:xfrm>
            <a:off x="3106876" y="4931375"/>
            <a:ext cx="796925" cy="742950"/>
          </a:xfrm>
          <a:prstGeom prst="rect">
            <a:avLst/>
          </a:prstGeom>
          <a:noFill/>
          <a:ln w="9525">
            <a:noFill/>
            <a:miter lim="800000"/>
            <a:headEnd/>
            <a:tailEnd/>
          </a:ln>
        </p:spPr>
      </p:pic>
      <p:pic>
        <p:nvPicPr>
          <p:cNvPr id="15" name="Picture 16" descr="DWT"/>
          <p:cNvPicPr>
            <a:picLocks noChangeAspect="1" noChangeArrowheads="1"/>
          </p:cNvPicPr>
          <p:nvPr/>
        </p:nvPicPr>
        <p:blipFill>
          <a:blip r:embed="rId7"/>
          <a:srcRect/>
          <a:stretch>
            <a:fillRect/>
          </a:stretch>
        </p:blipFill>
        <p:spPr bwMode="auto">
          <a:xfrm>
            <a:off x="3969344" y="5770939"/>
            <a:ext cx="1011238" cy="731838"/>
          </a:xfrm>
          <a:prstGeom prst="rect">
            <a:avLst/>
          </a:prstGeom>
          <a:noFill/>
          <a:ln w="9525">
            <a:noFill/>
            <a:miter lim="800000"/>
            <a:headEnd/>
            <a:tailEnd/>
          </a:ln>
        </p:spPr>
      </p:pic>
      <p:pic>
        <p:nvPicPr>
          <p:cNvPr id="17" name="Picture 9" descr="U:\Country\Coast Forum\Admin\Logos\BeachCare\Funders\Wessex Water.jpg"/>
          <p:cNvPicPr>
            <a:picLocks noChangeAspect="1" noChangeArrowheads="1"/>
          </p:cNvPicPr>
          <p:nvPr/>
        </p:nvPicPr>
        <p:blipFill>
          <a:blip r:embed="rId8"/>
          <a:srcRect/>
          <a:stretch>
            <a:fillRect/>
          </a:stretch>
        </p:blipFill>
        <p:spPr bwMode="auto">
          <a:xfrm>
            <a:off x="6546067" y="5701139"/>
            <a:ext cx="1185863" cy="742950"/>
          </a:xfrm>
          <a:prstGeom prst="rect">
            <a:avLst/>
          </a:prstGeom>
          <a:noFill/>
          <a:ln w="9525">
            <a:noFill/>
            <a:miter lim="800000"/>
            <a:headEnd/>
            <a:tailEnd/>
          </a:ln>
        </p:spPr>
      </p:pic>
      <p:pic>
        <p:nvPicPr>
          <p:cNvPr id="18" name="Picture 1"/>
          <p:cNvPicPr>
            <a:picLocks noChangeAspect="1"/>
          </p:cNvPicPr>
          <p:nvPr/>
        </p:nvPicPr>
        <p:blipFill>
          <a:blip r:embed="rId9"/>
          <a:srcRect/>
          <a:stretch>
            <a:fillRect/>
          </a:stretch>
        </p:blipFill>
        <p:spPr bwMode="auto">
          <a:xfrm>
            <a:off x="1037014" y="6019069"/>
            <a:ext cx="2354263" cy="471488"/>
          </a:xfrm>
          <a:prstGeom prst="rect">
            <a:avLst/>
          </a:prstGeom>
          <a:noFill/>
          <a:ln w="9525">
            <a:noFill/>
            <a:miter lim="800000"/>
            <a:headEnd/>
            <a:tailEnd/>
          </a:ln>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1669" y="5168281"/>
            <a:ext cx="1999488" cy="515112"/>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67359" y="5047806"/>
            <a:ext cx="2339752" cy="551491"/>
          </a:xfrm>
          <a:prstGeom prst="rect">
            <a:avLst/>
          </a:prstGeom>
        </p:spPr>
      </p:pic>
      <p:sp>
        <p:nvSpPr>
          <p:cNvPr id="4" name="Rectangle 3"/>
          <p:cNvSpPr/>
          <p:nvPr/>
        </p:nvSpPr>
        <p:spPr>
          <a:xfrm>
            <a:off x="2286000" y="3105835"/>
            <a:ext cx="4572000" cy="646331"/>
          </a:xfrm>
          <a:prstGeom prst="rect">
            <a:avLst/>
          </a:prstGeom>
        </p:spPr>
        <p:txBody>
          <a:bodyPr>
            <a:spAutoFit/>
          </a:bodyPr>
          <a:lstStyle/>
          <a:p>
            <a:r>
              <a:rPr lang="en-GB" dirty="0">
                <a:latin typeface="Open Sans Semibold" pitchFamily="34" charset="0"/>
                <a:ea typeface="Open Sans Semibold" pitchFamily="34" charset="0"/>
                <a:cs typeface="Open Sans Semibold" pitchFamily="34" charset="0"/>
                <a:hlinkClick r:id="rId12"/>
              </a:rPr>
              <a:t>b.betts@dorsetcc.gov.uk</a:t>
            </a:r>
            <a:endParaRPr lang="en-GB" dirty="0">
              <a:latin typeface="Open Sans Semibold" pitchFamily="34" charset="0"/>
              <a:ea typeface="Open Sans Semibold" pitchFamily="34" charset="0"/>
              <a:cs typeface="Open Sans Semibold" pitchFamily="34" charset="0"/>
            </a:endParaRPr>
          </a:p>
          <a:p>
            <a:r>
              <a:rPr lang="en-GB" dirty="0">
                <a:latin typeface="Open Sans Semibold" pitchFamily="34" charset="0"/>
                <a:ea typeface="Open Sans Semibold" pitchFamily="34" charset="0"/>
                <a:cs typeface="Open Sans Semibold" pitchFamily="34" charset="0"/>
              </a:rPr>
              <a:t>01305 224760</a:t>
            </a:r>
          </a:p>
        </p:txBody>
      </p:sp>
    </p:spTree>
    <p:extLst>
      <p:ext uri="{BB962C8B-B14F-4D97-AF65-F5344CB8AC3E}">
        <p14:creationId xmlns:p14="http://schemas.microsoft.com/office/powerpoint/2010/main" val="21872577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6669360"/>
            <a:ext cx="9143999" cy="113146"/>
          </a:xfrm>
          <a:prstGeom prst="rect">
            <a:avLst/>
          </a:prstGeom>
          <a:solidFill>
            <a:srgbClr val="72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 y="6782505"/>
            <a:ext cx="9143999" cy="162937"/>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8424" y="5949280"/>
            <a:ext cx="755576" cy="870917"/>
          </a:xfrm>
          <a:prstGeom prst="rect">
            <a:avLst/>
          </a:prstGeom>
        </p:spPr>
      </p:pic>
      <p:sp>
        <p:nvSpPr>
          <p:cNvPr id="2" name="TextBox 1"/>
          <p:cNvSpPr txBox="1"/>
          <p:nvPr/>
        </p:nvSpPr>
        <p:spPr>
          <a:xfrm>
            <a:off x="1787780" y="260648"/>
            <a:ext cx="5400600" cy="800219"/>
          </a:xfrm>
          <a:prstGeom prst="rect">
            <a:avLst/>
          </a:prstGeom>
          <a:noFill/>
        </p:spPr>
        <p:txBody>
          <a:bodyPr wrap="square" rtlCol="0">
            <a:spAutoFit/>
          </a:bodyPr>
          <a:lstStyle/>
          <a:p>
            <a:pPr algn="ctr"/>
            <a:r>
              <a:rPr lang="en-GB" sz="2800" dirty="0" smtClean="0">
                <a:solidFill>
                  <a:schemeClr val="accent1">
                    <a:lumMod val="75000"/>
                  </a:schemeClr>
                </a:solidFill>
                <a:latin typeface="Open Sans Semibold" pitchFamily="34" charset="0"/>
                <a:ea typeface="Open Sans Semibold" pitchFamily="34" charset="0"/>
                <a:cs typeface="Open Sans Semibold" pitchFamily="34" charset="0"/>
              </a:rPr>
              <a:t>The Dorset Coast Forum </a:t>
            </a:r>
          </a:p>
          <a:p>
            <a:pPr algn="ct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Who we are </a:t>
            </a:r>
          </a:p>
        </p:txBody>
      </p:sp>
      <p:sp>
        <p:nvSpPr>
          <p:cNvPr id="11" name="TextBox 10"/>
          <p:cNvSpPr txBox="1"/>
          <p:nvPr/>
        </p:nvSpPr>
        <p:spPr>
          <a:xfrm>
            <a:off x="692436" y="5013176"/>
            <a:ext cx="8073776" cy="830997"/>
          </a:xfrm>
          <a:prstGeom prst="rect">
            <a:avLst/>
          </a:prstGeom>
          <a:noFill/>
        </p:spPr>
        <p:txBody>
          <a:bodyPr wrap="square" rtlCol="0">
            <a:spAutoFit/>
          </a:bodyPr>
          <a:lstStyle/>
          <a:p>
            <a:r>
              <a:rPr lang="en-GB" sz="2400" b="1" dirty="0" smtClean="0">
                <a:solidFill>
                  <a:schemeClr val="tx2"/>
                </a:solidFill>
              </a:rPr>
              <a:t>     Fair &amp; balanced approach     Independent </a:t>
            </a:r>
          </a:p>
          <a:p>
            <a:r>
              <a:rPr lang="en-GB" sz="2400" b="1" dirty="0" smtClean="0">
                <a:solidFill>
                  <a:schemeClr val="tx2"/>
                </a:solidFill>
              </a:rPr>
              <a:t>            Neutral             Experienced</a:t>
            </a:r>
            <a:endParaRPr lang="en-GB" sz="2400" b="1" dirty="0">
              <a:solidFill>
                <a:schemeClr val="tx2"/>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8123" t="24067" r="10801" b="12487"/>
          <a:stretch/>
        </p:blipFill>
        <p:spPr>
          <a:xfrm>
            <a:off x="4891374" y="1484784"/>
            <a:ext cx="2665074" cy="2780721"/>
          </a:xfrm>
          <a:prstGeom prst="rect">
            <a:avLst/>
          </a:prstGeom>
        </p:spPr>
      </p:pic>
      <p:pic>
        <p:nvPicPr>
          <p:cNvPr id="8" name="Picture 4" descr="http://www.myfreephotoshop.com/wp-content/uploads/2013/08/87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1484784"/>
            <a:ext cx="3470854" cy="2828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05079"/>
            <a:ext cx="1080120" cy="764281"/>
          </a:xfrm>
          <a:prstGeom prst="rect">
            <a:avLst/>
          </a:prstGeom>
        </p:spPr>
      </p:pic>
    </p:spTree>
    <p:extLst>
      <p:ext uri="{BB962C8B-B14F-4D97-AF65-F5344CB8AC3E}">
        <p14:creationId xmlns:p14="http://schemas.microsoft.com/office/powerpoint/2010/main" val="20002046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6669360"/>
            <a:ext cx="9143999" cy="113146"/>
          </a:xfrm>
          <a:prstGeom prst="rect">
            <a:avLst/>
          </a:prstGeom>
          <a:solidFill>
            <a:srgbClr val="72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 y="6782505"/>
            <a:ext cx="9143999" cy="162937"/>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8424" y="5949280"/>
            <a:ext cx="755576" cy="870917"/>
          </a:xfrm>
          <a:prstGeom prst="rect">
            <a:avLst/>
          </a:prstGeom>
        </p:spPr>
      </p:pic>
      <p:sp>
        <p:nvSpPr>
          <p:cNvPr id="2" name="TextBox 1"/>
          <p:cNvSpPr txBox="1"/>
          <p:nvPr/>
        </p:nvSpPr>
        <p:spPr>
          <a:xfrm>
            <a:off x="1295636" y="355888"/>
            <a:ext cx="6552728" cy="523220"/>
          </a:xfrm>
          <a:prstGeom prst="rect">
            <a:avLst/>
          </a:prstGeom>
          <a:noFill/>
        </p:spPr>
        <p:txBody>
          <a:bodyPr wrap="square" rtlCol="0">
            <a:spAutoFit/>
          </a:bodyPr>
          <a:lstStyle/>
          <a:p>
            <a:r>
              <a:rPr lang="en-GB" sz="2800" b="1" dirty="0">
                <a:solidFill>
                  <a:schemeClr val="tx2"/>
                </a:solidFill>
              </a:rPr>
              <a:t>What the Dorset Coast Forum </a:t>
            </a:r>
            <a:r>
              <a:rPr lang="en-GB" sz="2800" b="1" dirty="0" smtClean="0">
                <a:solidFill>
                  <a:schemeClr val="tx2"/>
                </a:solidFill>
              </a:rPr>
              <a:t>do</a:t>
            </a:r>
            <a:endParaRPr lang="en-GB" sz="2800" b="1" dirty="0">
              <a:solidFill>
                <a:schemeClr val="tx2"/>
              </a:solidFill>
            </a:endParaRPr>
          </a:p>
        </p:txBody>
      </p:sp>
      <p:sp>
        <p:nvSpPr>
          <p:cNvPr id="3" name="Rectangle 2"/>
          <p:cNvSpPr/>
          <p:nvPr/>
        </p:nvSpPr>
        <p:spPr>
          <a:xfrm>
            <a:off x="971600" y="894452"/>
            <a:ext cx="3708412" cy="2215991"/>
          </a:xfrm>
          <a:prstGeom prst="rect">
            <a:avLst/>
          </a:prstGeom>
        </p:spPr>
        <p:txBody>
          <a:bodyPr wrap="square">
            <a:spAutoFit/>
          </a:bodyPr>
          <a:lstStyle/>
          <a:p>
            <a:pPr marL="457200" indent="-457200" fontAlgn="auto">
              <a:spcAft>
                <a:spcPts val="0"/>
              </a:spcAft>
              <a:buFont typeface="Arial" pitchFamily="34" charset="0"/>
              <a:buChar char="•"/>
            </a:pPr>
            <a:endParaRPr lang="en-GB" sz="1400" dirty="0" smtClean="0">
              <a:latin typeface="Open Sans Semibold" pitchFamily="34" charset="0"/>
              <a:ea typeface="Open Sans Semibold" pitchFamily="34" charset="0"/>
              <a:cs typeface="Open Sans Semibold" pitchFamily="34" charset="0"/>
            </a:endParaRPr>
          </a:p>
          <a:p>
            <a:pPr marL="457200" indent="-457200" fontAlgn="auto">
              <a:spcAft>
                <a:spcPts val="0"/>
              </a:spcAft>
              <a:buFont typeface="Arial" pitchFamily="34" charset="0"/>
              <a:buChar char="•"/>
            </a:pPr>
            <a:endParaRPr lang="en-GB" sz="1400" dirty="0">
              <a:latin typeface="Open Sans Semibold" pitchFamily="34" charset="0"/>
              <a:ea typeface="Open Sans Semibold" pitchFamily="34" charset="0"/>
              <a:cs typeface="Open Sans Semibold" pitchFamily="34" charset="0"/>
            </a:endParaRPr>
          </a:p>
          <a:p>
            <a:endParaRPr lang="en-GB" sz="1400" dirty="0" smtClean="0">
              <a:latin typeface="Open Sans Semibold" pitchFamily="34" charset="0"/>
              <a:ea typeface="Open Sans Semibold" pitchFamily="34" charset="0"/>
              <a:cs typeface="Open Sans Semibold" pitchFamily="34" charset="0"/>
            </a:endParaRPr>
          </a:p>
          <a:p>
            <a:endParaRPr lang="en-GB" sz="1400" dirty="0">
              <a:latin typeface="Open Sans Semibold" pitchFamily="34" charset="0"/>
              <a:ea typeface="Open Sans Semibold" pitchFamily="34" charset="0"/>
              <a:cs typeface="Open Sans Semibold" pitchFamily="34" charset="0"/>
            </a:endParaRPr>
          </a:p>
          <a:p>
            <a:endParaRPr lang="en-GB" sz="1400" dirty="0" smtClean="0">
              <a:latin typeface="Open Sans Semibold" pitchFamily="34" charset="0"/>
              <a:ea typeface="Open Sans Semibold" pitchFamily="34" charset="0"/>
              <a:cs typeface="Open Sans Semibold" pitchFamily="34" charset="0"/>
            </a:endParaRPr>
          </a:p>
          <a:p>
            <a:endParaRPr lang="en-GB" sz="1400" dirty="0">
              <a:latin typeface="Open Sans Semibold" pitchFamily="34" charset="0"/>
              <a:ea typeface="Open Sans Semibold" pitchFamily="34" charset="0"/>
              <a:cs typeface="Open Sans Semibold" pitchFamily="34" charset="0"/>
            </a:endParaRPr>
          </a:p>
          <a:p>
            <a:pPr fontAlgn="auto">
              <a:spcAft>
                <a:spcPts val="0"/>
              </a:spcAft>
            </a:pPr>
            <a:endParaRPr lang="en-GB" sz="3600" dirty="0" smtClean="0">
              <a:latin typeface="+mn-lt"/>
            </a:endParaRPr>
          </a:p>
          <a:p>
            <a:pPr fontAlgn="auto">
              <a:spcAft>
                <a:spcPts val="0"/>
              </a:spcAft>
            </a:pPr>
            <a:endParaRPr lang="en-GB"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3713622"/>
            <a:ext cx="2980878" cy="223565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4577358"/>
            <a:ext cx="1909111" cy="1431833"/>
          </a:xfrm>
          <a:prstGeom prst="rect">
            <a:avLst/>
          </a:prstGeom>
        </p:spPr>
      </p:pic>
      <p:pic>
        <p:nvPicPr>
          <p:cNvPr id="11" name="Picture 10"/>
          <p:cNvPicPr/>
          <p:nvPr/>
        </p:nvPicPr>
        <p:blipFill rotWithShape="1">
          <a:blip r:embed="rId6"/>
          <a:srcRect l="9650" t="9361" r="48752" b="3872"/>
          <a:stretch/>
        </p:blipFill>
        <p:spPr bwMode="auto">
          <a:xfrm>
            <a:off x="986008" y="1599639"/>
            <a:ext cx="2391245" cy="1598444"/>
          </a:xfrm>
          <a:prstGeom prst="rect">
            <a:avLst/>
          </a:prstGeom>
          <a:ln>
            <a:solidFill>
              <a:schemeClr val="accent1"/>
            </a:solidFill>
          </a:ln>
          <a:extLst>
            <a:ext uri="{53640926-AAD7-44D8-BBD7-CCE9431645EC}">
              <a14:shadowObscured xmlns:a14="http://schemas.microsoft.com/office/drawing/2010/main"/>
            </a:ext>
          </a:extLst>
        </p:spPr>
      </p:pic>
      <p:sp>
        <p:nvSpPr>
          <p:cNvPr id="5" name="TextBox 4"/>
          <p:cNvSpPr txBox="1"/>
          <p:nvPr/>
        </p:nvSpPr>
        <p:spPr>
          <a:xfrm>
            <a:off x="4178538" y="1268760"/>
            <a:ext cx="4713941" cy="3308598"/>
          </a:xfrm>
          <a:prstGeom prst="rect">
            <a:avLst/>
          </a:prstGeom>
          <a:noFill/>
        </p:spPr>
        <p:txBody>
          <a:bodyPr wrap="square" rtlCol="0">
            <a:spAutoFit/>
          </a:bodyPr>
          <a:lstStyle/>
          <a:p>
            <a:endParaRPr lang="en-GB" dirty="0">
              <a:latin typeface="Open Sans Semibold" pitchFamily="34" charset="0"/>
              <a:ea typeface="Open Sans Semibold" pitchFamily="34" charset="0"/>
              <a:cs typeface="Open Sans Semibold" pitchFamily="34" charset="0"/>
            </a:endParaRPr>
          </a:p>
          <a:p>
            <a:r>
              <a:rPr lang="en-GB" sz="1400" b="1" dirty="0">
                <a:solidFill>
                  <a:schemeClr val="tx2"/>
                </a:solidFill>
              </a:rPr>
              <a:t>OBJECTIVE 1</a:t>
            </a:r>
            <a:r>
              <a:rPr lang="en-GB" sz="1400" dirty="0">
                <a:solidFill>
                  <a:schemeClr val="tx2"/>
                </a:solidFill>
              </a:rPr>
              <a:t> - A coast that is at least as beautiful, and as rich in wildlife and cultural heritage, as it is now.</a:t>
            </a:r>
          </a:p>
          <a:p>
            <a:endParaRPr lang="en-GB" sz="1400" b="1" dirty="0" smtClean="0">
              <a:solidFill>
                <a:schemeClr val="tx2"/>
              </a:solidFill>
            </a:endParaRPr>
          </a:p>
          <a:p>
            <a:r>
              <a:rPr lang="en-GB" sz="1400" b="1" dirty="0" smtClean="0">
                <a:solidFill>
                  <a:schemeClr val="tx2"/>
                </a:solidFill>
              </a:rPr>
              <a:t>OBJECTIVE </a:t>
            </a:r>
            <a:r>
              <a:rPr lang="en-GB" sz="1400" b="1" dirty="0">
                <a:solidFill>
                  <a:schemeClr val="tx2"/>
                </a:solidFill>
              </a:rPr>
              <a:t>2 - </a:t>
            </a:r>
            <a:r>
              <a:rPr lang="en-GB" sz="1400" dirty="0">
                <a:solidFill>
                  <a:schemeClr val="tx2"/>
                </a:solidFill>
              </a:rPr>
              <a:t>A thriving and diverse coastal economy which uses the resources of the coast sustainably</a:t>
            </a:r>
          </a:p>
          <a:p>
            <a:endParaRPr lang="en-GB" sz="1400" b="1" dirty="0" smtClean="0">
              <a:solidFill>
                <a:schemeClr val="tx2"/>
              </a:solidFill>
            </a:endParaRPr>
          </a:p>
          <a:p>
            <a:r>
              <a:rPr lang="en-GB" sz="1400" b="1" dirty="0" smtClean="0">
                <a:solidFill>
                  <a:schemeClr val="tx2"/>
                </a:solidFill>
              </a:rPr>
              <a:t>OBJECTIVE </a:t>
            </a:r>
            <a:r>
              <a:rPr lang="en-GB" sz="1400" b="1" dirty="0">
                <a:solidFill>
                  <a:schemeClr val="tx2"/>
                </a:solidFill>
              </a:rPr>
              <a:t>3</a:t>
            </a:r>
            <a:r>
              <a:rPr lang="en-GB" sz="1400" dirty="0">
                <a:solidFill>
                  <a:schemeClr val="tx2"/>
                </a:solidFill>
              </a:rPr>
              <a:t> - A coast that is used, enjoyed and appreciated by the people of Dorset and visitors.</a:t>
            </a:r>
          </a:p>
          <a:p>
            <a:endParaRPr lang="en-GB" sz="1400" b="1" dirty="0" smtClean="0">
              <a:solidFill>
                <a:schemeClr val="tx2"/>
              </a:solidFill>
            </a:endParaRPr>
          </a:p>
          <a:p>
            <a:r>
              <a:rPr lang="en-GB" sz="1400" b="1" dirty="0" smtClean="0">
                <a:solidFill>
                  <a:schemeClr val="tx2"/>
                </a:solidFill>
              </a:rPr>
              <a:t>OBJECTIVE </a:t>
            </a:r>
            <a:r>
              <a:rPr lang="en-GB" sz="1400" b="1" dirty="0">
                <a:solidFill>
                  <a:schemeClr val="tx2"/>
                </a:solidFill>
              </a:rPr>
              <a:t>4 </a:t>
            </a:r>
            <a:r>
              <a:rPr lang="en-GB" sz="1400" dirty="0">
                <a:solidFill>
                  <a:schemeClr val="tx2"/>
                </a:solidFill>
              </a:rPr>
              <a:t>- A coast where Dorset is a world-leading area in coastal management, where all the key partners are taking decisions and acting together to deliver the highest practical quality of management possible.</a:t>
            </a:r>
          </a:p>
          <a:p>
            <a:endParaRPr lang="en-GB" sz="900"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905079"/>
            <a:ext cx="1080120" cy="764281"/>
          </a:xfrm>
          <a:prstGeom prst="rect">
            <a:avLst/>
          </a:prstGeom>
        </p:spPr>
      </p:pic>
    </p:spTree>
    <p:extLst>
      <p:ext uri="{BB962C8B-B14F-4D97-AF65-F5344CB8AC3E}">
        <p14:creationId xmlns:p14="http://schemas.microsoft.com/office/powerpoint/2010/main" val="322119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6669360"/>
            <a:ext cx="9143999" cy="113146"/>
          </a:xfrm>
          <a:prstGeom prst="rect">
            <a:avLst/>
          </a:prstGeom>
          <a:solidFill>
            <a:srgbClr val="72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 y="6782505"/>
            <a:ext cx="9143999" cy="162937"/>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8424" y="5949280"/>
            <a:ext cx="755576" cy="870917"/>
          </a:xfrm>
          <a:prstGeom prst="rect">
            <a:avLst/>
          </a:prstGeom>
        </p:spPr>
      </p:pic>
      <p:sp>
        <p:nvSpPr>
          <p:cNvPr id="2" name="TextBox 1"/>
          <p:cNvSpPr txBox="1"/>
          <p:nvPr/>
        </p:nvSpPr>
        <p:spPr>
          <a:xfrm>
            <a:off x="179512" y="310024"/>
            <a:ext cx="6552728" cy="954107"/>
          </a:xfrm>
          <a:prstGeom prst="rect">
            <a:avLst/>
          </a:prstGeom>
          <a:noFill/>
        </p:spPr>
        <p:txBody>
          <a:bodyPr wrap="square" rtlCol="0">
            <a:spAutoFit/>
          </a:bodyPr>
          <a:lstStyle/>
          <a:p>
            <a:r>
              <a:rPr lang="en-GB" sz="2800" dirty="0" smtClean="0">
                <a:solidFill>
                  <a:schemeClr val="accent1">
                    <a:lumMod val="75000"/>
                  </a:schemeClr>
                </a:solidFill>
                <a:latin typeface="Open Sans Semibold" pitchFamily="34" charset="0"/>
                <a:ea typeface="Open Sans Semibold" pitchFamily="34" charset="0"/>
                <a:cs typeface="Open Sans Semibold" pitchFamily="34" charset="0"/>
              </a:rPr>
              <a:t>Some of our Key </a:t>
            </a:r>
          </a:p>
          <a:p>
            <a:r>
              <a:rPr lang="en-GB" sz="2800" dirty="0" smtClean="0">
                <a:solidFill>
                  <a:schemeClr val="accent1">
                    <a:lumMod val="75000"/>
                  </a:schemeClr>
                </a:solidFill>
                <a:latin typeface="Open Sans Semibold" pitchFamily="34" charset="0"/>
                <a:ea typeface="Open Sans Semibold" pitchFamily="34" charset="0"/>
                <a:cs typeface="Open Sans Semibold" pitchFamily="34" charset="0"/>
              </a:rPr>
              <a:t>achievements </a:t>
            </a:r>
            <a:endParaRPr lang="en-GB" sz="2800" dirty="0">
              <a:solidFill>
                <a:schemeClr val="accent1">
                  <a:lumMod val="75000"/>
                </a:schemeClr>
              </a:solidFill>
              <a:latin typeface="Open Sans Semibold" pitchFamily="34" charset="0"/>
              <a:ea typeface="Open Sans Semibold" pitchFamily="34" charset="0"/>
              <a:cs typeface="Open Sans Semibold" pitchFamily="34" charset="0"/>
            </a:endParaRPr>
          </a:p>
        </p:txBody>
      </p:sp>
      <p:pic>
        <p:nvPicPr>
          <p:cNvPr id="11" name="Picture 10"/>
          <p:cNvPicPr/>
          <p:nvPr/>
        </p:nvPicPr>
        <p:blipFill rotWithShape="1">
          <a:blip r:embed="rId4"/>
          <a:srcRect t="10641" b="10000"/>
          <a:stretch/>
        </p:blipFill>
        <p:spPr bwMode="auto">
          <a:xfrm>
            <a:off x="395536" y="2636912"/>
            <a:ext cx="4884396" cy="1926937"/>
          </a:xfrm>
          <a:prstGeom prst="rect">
            <a:avLst/>
          </a:prstGeom>
          <a:ln>
            <a:noFill/>
          </a:ln>
          <a:extLst>
            <a:ext uri="{53640926-AAD7-44D8-BBD7-CCE9431645EC}">
              <a14:shadowObscured xmlns:a14="http://schemas.microsoft.com/office/drawing/2010/main"/>
            </a:ext>
          </a:extLst>
        </p:spPr>
      </p:pic>
      <p:pic>
        <p:nvPicPr>
          <p:cNvPr id="13" name="Picture 7" descr="Litter Free Coast &amp; Sea Logo_No Strapline"/>
          <p:cNvPicPr>
            <a:picLocks noChangeAspect="1" noChangeArrowheads="1"/>
          </p:cNvPicPr>
          <p:nvPr/>
        </p:nvPicPr>
        <p:blipFill>
          <a:blip r:embed="rId5"/>
          <a:srcRect/>
          <a:stretch>
            <a:fillRect/>
          </a:stretch>
        </p:blipFill>
        <p:spPr bwMode="auto">
          <a:xfrm>
            <a:off x="5798551" y="3402320"/>
            <a:ext cx="2190905" cy="2520280"/>
          </a:xfrm>
          <a:prstGeom prst="rect">
            <a:avLst/>
          </a:prstGeom>
          <a:noFill/>
          <a:ln w="9525">
            <a:noFill/>
            <a:miter lim="800000"/>
            <a:headEnd/>
            <a:tailEnd/>
          </a:ln>
        </p:spPr>
      </p:pic>
      <p:pic>
        <p:nvPicPr>
          <p:cNvPr id="3074" name="Picture 2" descr="Image result for jurassic coa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884" y="1412776"/>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8064" y="404664"/>
            <a:ext cx="3491880" cy="127214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905079"/>
            <a:ext cx="1080120" cy="764281"/>
          </a:xfrm>
          <a:prstGeom prst="rect">
            <a:avLst/>
          </a:prstGeom>
        </p:spPr>
      </p:pic>
    </p:spTree>
    <p:extLst>
      <p:ext uri="{BB962C8B-B14F-4D97-AF65-F5344CB8AC3E}">
        <p14:creationId xmlns:p14="http://schemas.microsoft.com/office/powerpoint/2010/main" val="18686166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p:nvPr/>
        </p:nvPicPr>
        <p:blipFill rotWithShape="1">
          <a:blip r:embed="rId3"/>
          <a:srcRect l="5985" t="22660" r="42309" b="7389"/>
          <a:stretch/>
        </p:blipFill>
        <p:spPr bwMode="auto">
          <a:xfrm>
            <a:off x="1183404" y="2348880"/>
            <a:ext cx="7488832" cy="2736303"/>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1" y="6669360"/>
            <a:ext cx="9143999" cy="113146"/>
          </a:xfrm>
          <a:prstGeom prst="rect">
            <a:avLst/>
          </a:prstGeom>
          <a:solidFill>
            <a:srgbClr val="72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 y="6782505"/>
            <a:ext cx="9143999" cy="162937"/>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8424" y="5949280"/>
            <a:ext cx="755576" cy="870917"/>
          </a:xfrm>
          <a:prstGeom prst="rect">
            <a:avLst/>
          </a:prstGeom>
        </p:spPr>
      </p:pic>
      <p:sp>
        <p:nvSpPr>
          <p:cNvPr id="2" name="TextBox 1"/>
          <p:cNvSpPr txBox="1"/>
          <p:nvPr/>
        </p:nvSpPr>
        <p:spPr>
          <a:xfrm>
            <a:off x="181186" y="188640"/>
            <a:ext cx="3645578" cy="954107"/>
          </a:xfrm>
          <a:prstGeom prst="rect">
            <a:avLst/>
          </a:prstGeom>
          <a:noFill/>
        </p:spPr>
        <p:txBody>
          <a:bodyPr wrap="square" rtlCol="0">
            <a:spAutoFit/>
          </a:bodyPr>
          <a:lstStyle/>
          <a:p>
            <a:pPr algn="ctr"/>
            <a:r>
              <a:rPr lang="en-GB" sz="2800" b="1" dirty="0" smtClean="0">
                <a:solidFill>
                  <a:schemeClr val="accent1">
                    <a:lumMod val="75000"/>
                  </a:schemeClr>
                </a:solidFill>
              </a:rPr>
              <a:t>Dorset’s Coastal Community Teams</a:t>
            </a:r>
            <a:endParaRPr lang="en-GB" sz="2800" b="1" dirty="0">
              <a:solidFill>
                <a:schemeClr val="accent1">
                  <a:lumMod val="75000"/>
                </a:schemeClr>
              </a:solidFill>
            </a:endParaRPr>
          </a:p>
        </p:txBody>
      </p:sp>
      <p:sp>
        <p:nvSpPr>
          <p:cNvPr id="10" name="Rectangle 9"/>
          <p:cNvSpPr/>
          <p:nvPr/>
        </p:nvSpPr>
        <p:spPr>
          <a:xfrm>
            <a:off x="1195628" y="3284983"/>
            <a:ext cx="1091743"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Bridport &amp; West Bay Coastal Community Team</a:t>
            </a:r>
          </a:p>
        </p:txBody>
      </p:sp>
      <p:sp>
        <p:nvSpPr>
          <p:cNvPr id="11" name="Rectangle 10"/>
          <p:cNvSpPr/>
          <p:nvPr/>
        </p:nvSpPr>
        <p:spPr>
          <a:xfrm>
            <a:off x="3024128" y="4416255"/>
            <a:ext cx="922203"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Portland Coastal Community Team</a:t>
            </a:r>
          </a:p>
        </p:txBody>
      </p:sp>
      <p:sp>
        <p:nvSpPr>
          <p:cNvPr id="13" name="Rectangle 12"/>
          <p:cNvSpPr/>
          <p:nvPr/>
        </p:nvSpPr>
        <p:spPr>
          <a:xfrm>
            <a:off x="4194793" y="3717031"/>
            <a:ext cx="86409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Weymouth Coastal Community Team</a:t>
            </a:r>
          </a:p>
        </p:txBody>
      </p:sp>
      <p:sp>
        <p:nvSpPr>
          <p:cNvPr id="14" name="Rectangle 13"/>
          <p:cNvSpPr/>
          <p:nvPr/>
        </p:nvSpPr>
        <p:spPr>
          <a:xfrm>
            <a:off x="181186" y="2132855"/>
            <a:ext cx="1152128"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smtClean="0"/>
              <a:t>Lyme Regis &amp; Charmouth Coastal Community </a:t>
            </a:r>
            <a:r>
              <a:rPr lang="en-GB" sz="1050" dirty="0"/>
              <a:t>Team</a:t>
            </a:r>
          </a:p>
        </p:txBody>
      </p:sp>
      <p:sp>
        <p:nvSpPr>
          <p:cNvPr id="17" name="TextBox 16"/>
          <p:cNvSpPr txBox="1"/>
          <p:nvPr/>
        </p:nvSpPr>
        <p:spPr>
          <a:xfrm>
            <a:off x="4353024" y="541155"/>
            <a:ext cx="4176464" cy="646331"/>
          </a:xfrm>
          <a:prstGeom prst="rect">
            <a:avLst/>
          </a:prstGeom>
          <a:solidFill>
            <a:srgbClr val="3FB7E1"/>
          </a:solidFill>
        </p:spPr>
        <p:txBody>
          <a:bodyPr wrap="square" rtlCol="0">
            <a:spAutoFit/>
          </a:bodyPr>
          <a:lstStyle/>
          <a:p>
            <a:pPr algn="ctr"/>
            <a:r>
              <a:rPr lang="en-GB" dirty="0" smtClean="0"/>
              <a:t>Dorset Coast </a:t>
            </a:r>
          </a:p>
          <a:p>
            <a:pPr algn="ctr"/>
            <a:r>
              <a:rPr lang="en-GB" dirty="0" smtClean="0"/>
              <a:t>Forum</a:t>
            </a:r>
            <a:endParaRPr lang="en-GB" dirty="0"/>
          </a:p>
        </p:txBody>
      </p:sp>
      <p:sp>
        <p:nvSpPr>
          <p:cNvPr id="4" name="Rectangle 3"/>
          <p:cNvSpPr/>
          <p:nvPr/>
        </p:nvSpPr>
        <p:spPr>
          <a:xfrm>
            <a:off x="5505152" y="1506258"/>
            <a:ext cx="2016224" cy="1125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Dorset Coastal Community Team</a:t>
            </a:r>
            <a:endParaRPr lang="en-GB" dirty="0"/>
          </a:p>
        </p:txBody>
      </p:sp>
      <p:sp>
        <p:nvSpPr>
          <p:cNvPr id="6" name="Down Arrow 5"/>
          <p:cNvSpPr/>
          <p:nvPr/>
        </p:nvSpPr>
        <p:spPr>
          <a:xfrm>
            <a:off x="5937200" y="945594"/>
            <a:ext cx="45719"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Down Arrow 17"/>
          <p:cNvSpPr/>
          <p:nvPr/>
        </p:nvSpPr>
        <p:spPr>
          <a:xfrm rot="10800000">
            <a:off x="7017320" y="1031894"/>
            <a:ext cx="45719" cy="4145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05079"/>
            <a:ext cx="1080120" cy="764281"/>
          </a:xfrm>
          <a:prstGeom prst="rect">
            <a:avLst/>
          </a:prstGeom>
        </p:spPr>
      </p:pic>
    </p:spTree>
    <p:extLst>
      <p:ext uri="{BB962C8B-B14F-4D97-AF65-F5344CB8AC3E}">
        <p14:creationId xmlns:p14="http://schemas.microsoft.com/office/powerpoint/2010/main" val="10023878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6669360"/>
            <a:ext cx="9143999" cy="113146"/>
          </a:xfrm>
          <a:prstGeom prst="rect">
            <a:avLst/>
          </a:prstGeom>
          <a:solidFill>
            <a:srgbClr val="72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 y="6782505"/>
            <a:ext cx="9143999" cy="162937"/>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8424" y="5949280"/>
            <a:ext cx="755576" cy="870917"/>
          </a:xfrm>
          <a:prstGeom prst="rect">
            <a:avLst/>
          </a:prstGeom>
        </p:spPr>
      </p:pic>
      <p:sp>
        <p:nvSpPr>
          <p:cNvPr id="4" name="AutoShape 4" descr="Image result for blue docu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 name="TextBox 1"/>
          <p:cNvSpPr txBox="1"/>
          <p:nvPr/>
        </p:nvSpPr>
        <p:spPr>
          <a:xfrm>
            <a:off x="0" y="1340768"/>
            <a:ext cx="8284029" cy="1384995"/>
          </a:xfrm>
          <a:prstGeom prst="rect">
            <a:avLst/>
          </a:prstGeom>
          <a:noFill/>
        </p:spPr>
        <p:txBody>
          <a:bodyPr wrap="square" rtlCol="0">
            <a:spAutoFit/>
          </a:bodyPr>
          <a:lstStyle/>
          <a:p>
            <a:pPr algn="ctr"/>
            <a:r>
              <a:rPr lang="en-GB" sz="2800" dirty="0" smtClean="0">
                <a:solidFill>
                  <a:schemeClr val="accent1">
                    <a:lumMod val="75000"/>
                  </a:schemeClr>
                </a:solidFill>
                <a:latin typeface="Open Sans Semibold" pitchFamily="34" charset="0"/>
                <a:ea typeface="Open Sans Semibold" pitchFamily="34" charset="0"/>
                <a:cs typeface="Open Sans Semibold" pitchFamily="34" charset="0"/>
              </a:rPr>
              <a:t>Dorset CCT Connective </a:t>
            </a:r>
          </a:p>
          <a:p>
            <a:pPr algn="ctr"/>
            <a:r>
              <a:rPr lang="en-GB" sz="2800" dirty="0" smtClean="0">
                <a:solidFill>
                  <a:schemeClr val="accent1">
                    <a:lumMod val="75000"/>
                  </a:schemeClr>
                </a:solidFill>
                <a:latin typeface="Open Sans Semibold" pitchFamily="34" charset="0"/>
                <a:ea typeface="Open Sans Semibold" pitchFamily="34" charset="0"/>
                <a:cs typeface="Open Sans Semibold" pitchFamily="34" charset="0"/>
              </a:rPr>
              <a:t>Economic Plan for the Dorset coast</a:t>
            </a:r>
          </a:p>
          <a:p>
            <a:endParaRPr lang="en-GB" sz="2800" dirty="0">
              <a:solidFill>
                <a:schemeClr val="accent1">
                  <a:lumMod val="75000"/>
                </a:schemeClr>
              </a:solidFill>
              <a:latin typeface="Open Sans Semibold" pitchFamily="34" charset="0"/>
              <a:ea typeface="Open Sans Semibold" pitchFamily="34" charset="0"/>
              <a:cs typeface="Open Sans Semibold" pitchFamily="34" charset="0"/>
            </a:endParaRPr>
          </a:p>
        </p:txBody>
      </p:sp>
      <p:sp>
        <p:nvSpPr>
          <p:cNvPr id="3" name="Rectangle 2"/>
          <p:cNvSpPr/>
          <p:nvPr/>
        </p:nvSpPr>
        <p:spPr>
          <a:xfrm>
            <a:off x="155575" y="2204864"/>
            <a:ext cx="8808913" cy="3647152"/>
          </a:xfrm>
          <a:prstGeom prst="rect">
            <a:avLst/>
          </a:prstGeom>
        </p:spPr>
        <p:txBody>
          <a:bodyPr wrap="square">
            <a:spAutoFit/>
          </a:bodyPr>
          <a:lstStyle/>
          <a:p>
            <a:r>
              <a:rPr lang="en-GB" sz="1100" b="1" dirty="0">
                <a:solidFill>
                  <a:schemeClr val="accent1">
                    <a:lumMod val="75000"/>
                  </a:schemeClr>
                </a:solidFill>
              </a:rPr>
              <a:t>Main aim/ambition</a:t>
            </a:r>
          </a:p>
          <a:p>
            <a:r>
              <a:rPr lang="en-GB" sz="1100" dirty="0">
                <a:solidFill>
                  <a:schemeClr val="accent1">
                    <a:lumMod val="75000"/>
                  </a:schemeClr>
                </a:solidFill>
              </a:rPr>
              <a:t>To have a connected coast where partners work together to achieve a thriving and diverse coastal economy which uses the resources of the coast sustainably to enhance its natural offer.</a:t>
            </a:r>
          </a:p>
          <a:p>
            <a:r>
              <a:rPr lang="en-GB" sz="1100" dirty="0">
                <a:solidFill>
                  <a:schemeClr val="accent1">
                    <a:lumMod val="75000"/>
                  </a:schemeClr>
                </a:solidFill>
              </a:rPr>
              <a:t> </a:t>
            </a:r>
          </a:p>
          <a:p>
            <a:pPr lvl="0"/>
            <a:r>
              <a:rPr lang="en-GB" sz="1100" b="1" dirty="0">
                <a:solidFill>
                  <a:schemeClr val="accent1">
                    <a:lumMod val="75000"/>
                  </a:schemeClr>
                </a:solidFill>
              </a:rPr>
              <a:t>K</a:t>
            </a:r>
            <a:r>
              <a:rPr lang="en-GB" sz="1100" b="1" dirty="0" smtClean="0">
                <a:solidFill>
                  <a:schemeClr val="accent1">
                    <a:lumMod val="75000"/>
                  </a:schemeClr>
                </a:solidFill>
              </a:rPr>
              <a:t>ey </a:t>
            </a:r>
            <a:r>
              <a:rPr lang="en-GB" sz="1100" b="1" dirty="0">
                <a:solidFill>
                  <a:schemeClr val="accent1">
                    <a:lumMod val="75000"/>
                  </a:schemeClr>
                </a:solidFill>
              </a:rPr>
              <a:t>themes to deliver this aim include:</a:t>
            </a:r>
          </a:p>
          <a:p>
            <a:endParaRPr lang="en-GB" sz="1100" b="1" dirty="0" smtClean="0">
              <a:solidFill>
                <a:schemeClr val="accent1">
                  <a:lumMod val="75000"/>
                </a:schemeClr>
              </a:solidFill>
            </a:endParaRPr>
          </a:p>
          <a:p>
            <a:r>
              <a:rPr lang="en-GB" sz="1100" b="1" dirty="0" smtClean="0">
                <a:solidFill>
                  <a:schemeClr val="accent1">
                    <a:lumMod val="75000"/>
                  </a:schemeClr>
                </a:solidFill>
              </a:rPr>
              <a:t>Theme </a:t>
            </a:r>
            <a:r>
              <a:rPr lang="en-GB" sz="1100" b="1" dirty="0">
                <a:solidFill>
                  <a:schemeClr val="accent1">
                    <a:lumMod val="75000"/>
                  </a:schemeClr>
                </a:solidFill>
              </a:rPr>
              <a:t>1: Sustaining and developing the tourism economy</a:t>
            </a:r>
            <a:r>
              <a:rPr lang="en-GB" sz="1100" dirty="0">
                <a:solidFill>
                  <a:schemeClr val="accent1">
                    <a:lumMod val="75000"/>
                  </a:schemeClr>
                </a:solidFill>
              </a:rPr>
              <a:t> - The quality of the visitor offer in coastal areas will be continuously improved to encourage longer visitor stay, out of season visitors and  encourage visitor spend while adapting to the changing coast and climate change. </a:t>
            </a:r>
          </a:p>
          <a:p>
            <a:r>
              <a:rPr lang="en-GB" sz="1100" dirty="0">
                <a:solidFill>
                  <a:schemeClr val="accent1">
                    <a:lumMod val="75000"/>
                  </a:schemeClr>
                </a:solidFill>
              </a:rPr>
              <a:t> </a:t>
            </a:r>
          </a:p>
          <a:p>
            <a:r>
              <a:rPr lang="en-GB" sz="1100" b="1" dirty="0">
                <a:solidFill>
                  <a:schemeClr val="accent1">
                    <a:lumMod val="75000"/>
                  </a:schemeClr>
                </a:solidFill>
              </a:rPr>
              <a:t>Theme 2: Having thriving and dynamic coastal and maritime businesses to encourage economic growth- </a:t>
            </a:r>
            <a:r>
              <a:rPr lang="en-GB" sz="1100" dirty="0">
                <a:solidFill>
                  <a:schemeClr val="accent1">
                    <a:lumMod val="75000"/>
                  </a:schemeClr>
                </a:solidFill>
              </a:rPr>
              <a:t>typical businesses for the Dorset coast include ports and harbours, commercial and recreational fishing, marine and environmental technology and manufacturing. This also includes having the necessary skills within the community for these businesses.</a:t>
            </a:r>
          </a:p>
          <a:p>
            <a:r>
              <a:rPr lang="en-GB" sz="1100" b="1" dirty="0">
                <a:solidFill>
                  <a:schemeClr val="accent1">
                    <a:lumMod val="75000"/>
                  </a:schemeClr>
                </a:solidFill>
              </a:rPr>
              <a:t> </a:t>
            </a:r>
            <a:endParaRPr lang="en-GB" sz="1100" dirty="0">
              <a:solidFill>
                <a:schemeClr val="accent1">
                  <a:lumMod val="75000"/>
                </a:schemeClr>
              </a:solidFill>
            </a:endParaRPr>
          </a:p>
          <a:p>
            <a:r>
              <a:rPr lang="en-GB" sz="1100" b="1" dirty="0">
                <a:solidFill>
                  <a:schemeClr val="accent1">
                    <a:lumMod val="75000"/>
                  </a:schemeClr>
                </a:solidFill>
              </a:rPr>
              <a:t>Theme 3: Connecting the urban, rural and coastal communities across the Dorset coast</a:t>
            </a:r>
            <a:r>
              <a:rPr lang="en-GB" sz="1100" dirty="0">
                <a:solidFill>
                  <a:schemeClr val="accent1">
                    <a:lumMod val="75000"/>
                  </a:schemeClr>
                </a:solidFill>
              </a:rPr>
              <a:t> – This will include investing in infrastructure, services and facilities so that they are fit for purpose, increased sustainable transport and access for all to the natural and built environment. </a:t>
            </a:r>
          </a:p>
          <a:p>
            <a:r>
              <a:rPr lang="en-GB" sz="1100" b="1" dirty="0">
                <a:solidFill>
                  <a:schemeClr val="accent1">
                    <a:lumMod val="75000"/>
                  </a:schemeClr>
                </a:solidFill>
              </a:rPr>
              <a:t> </a:t>
            </a:r>
            <a:endParaRPr lang="en-GB" sz="1100" dirty="0">
              <a:solidFill>
                <a:schemeClr val="accent1">
                  <a:lumMod val="75000"/>
                </a:schemeClr>
              </a:solidFill>
            </a:endParaRPr>
          </a:p>
          <a:p>
            <a:r>
              <a:rPr lang="en-GB" sz="1100" b="1" dirty="0">
                <a:solidFill>
                  <a:schemeClr val="accent1">
                    <a:lumMod val="75000"/>
                  </a:schemeClr>
                </a:solidFill>
              </a:rPr>
              <a:t>Theme 4: Conserving, enhancing and promoting Dorset’s special natural and cultural assets</a:t>
            </a:r>
            <a:r>
              <a:rPr lang="en-GB" sz="1100" dirty="0">
                <a:solidFill>
                  <a:schemeClr val="accent1">
                    <a:lumMod val="75000"/>
                  </a:schemeClr>
                </a:solidFill>
              </a:rPr>
              <a:t> -while ensuring coastal communities play a key role in the good management and sustainable exploitation of natural resources in the coastal and marine environment and celebrate Dorset’s built heritage.</a:t>
            </a:r>
          </a:p>
          <a:p>
            <a:r>
              <a:rPr lang="en-GB" sz="1100" dirty="0">
                <a:solidFill>
                  <a:schemeClr val="tx2"/>
                </a:solidFill>
              </a:rPr>
              <a:t> </a:t>
            </a:r>
          </a:p>
        </p:txBody>
      </p:sp>
      <p:pic>
        <p:nvPicPr>
          <p:cNvPr id="8"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45930"/>
          <a:stretch/>
        </p:blipFill>
        <p:spPr bwMode="auto">
          <a:xfrm>
            <a:off x="0" y="5699760"/>
            <a:ext cx="3202214" cy="96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7049" y="332656"/>
            <a:ext cx="2354626" cy="141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t="45930"/>
          <a:stretch/>
        </p:blipFill>
        <p:spPr bwMode="auto">
          <a:xfrm>
            <a:off x="3202214" y="5699760"/>
            <a:ext cx="3202214" cy="96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t="45930"/>
          <a:stretch/>
        </p:blipFill>
        <p:spPr bwMode="auto">
          <a:xfrm>
            <a:off x="5947534" y="5699760"/>
            <a:ext cx="3202214" cy="96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05079"/>
            <a:ext cx="1080120" cy="764281"/>
          </a:xfrm>
          <a:prstGeom prst="rect">
            <a:avLst/>
          </a:prstGeom>
        </p:spPr>
      </p:pic>
    </p:spTree>
    <p:extLst>
      <p:ext uri="{BB962C8B-B14F-4D97-AF65-F5344CB8AC3E}">
        <p14:creationId xmlns:p14="http://schemas.microsoft.com/office/powerpoint/2010/main" val="3098459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669360"/>
            <a:ext cx="9143999" cy="113146"/>
          </a:xfrm>
          <a:prstGeom prst="rect">
            <a:avLst/>
          </a:prstGeom>
          <a:solidFill>
            <a:srgbClr val="72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 y="6782505"/>
            <a:ext cx="9143999" cy="162937"/>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8424" y="5949280"/>
            <a:ext cx="755576" cy="870917"/>
          </a:xfrm>
          <a:prstGeom prst="rect">
            <a:avLst/>
          </a:prstGeom>
        </p:spPr>
      </p:pic>
      <p:sp>
        <p:nvSpPr>
          <p:cNvPr id="4" name="AutoShape 2" descr="Image result for coastal communities dors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AutoShape 4" descr="Image result for coastal communities dorse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 name="AutoShape 6" descr="data:image/jpeg;base64,/9j/4AAQSkZJRgABAQAAAQABAAD/2wCEAAkGBxQSDxAUEBIUFBUVEBQPEBUUFBQPEBQUFBQWFhUYFBQYHCggGBoxHBUVITEhJSkrLi4uFyAzODMsNygtLisBCgoKDg0OFxAQGywkHyQsLCwsLCwsLCwsLCwsLCwsLCwsLCwsLCwsLCwsLCwsLCwsLCwsLCwsOCwsLCssNywsK//AABEIAKgBLAMBIgACEQEDEQH/xAAbAAACAwEBAQAAAAAAAAAAAAABAwAEBQIGB//EAD8QAAEDAwICCAQEBQIFBQAAAAEAAhEDEiEEMUFRBRMiYXGBkaEGMlKxQsHR8AcUI2LhcpIWU2OCoiREc8Lx/8QAGgEBAQEBAQEBAAAAAAAAAAAAAAECAwQFBv/EACQRAAICAgIDAQACAwAAAAAAAAABAhEDEiExBBNRQSIyFEKR/9oADAMBAAIRAxEAPwDMtRhMtUhfqT4wuEYXdqIagF2oWptqlqAVaiGplqgCEFlqlqZClqoFWoWp1qlqgE2qWptqkIBRCFqdCFqoE2oEJ1qFqgFWqQm2oWoBVqlqbCEIBcIQmwhCFF2oQmkIWoBdqFqbahCAVahCdCEKFFWoWp0IQgFFqFqaWoWqAXCEJlqkKFFQpCZCkIDTtUtTA1G1WzIu1S1NtUtVAq1S1NtRtQCbVITrULVSCi1QNTrVLUAm1C1OtUtQCbVITrULUAq1C1OtQtQCbULU+1C1AJtUtTrULUAgtQtTy1C1AJhS1NtUtQCbVLU21S1AJtQhOtQLVCioQLU2FIQCbVITbUIUsoohCE4tQtUAmEIToQtQCoQtTbVLUKatqlqZCNqzZBdqlqZajCtgVapamwjalgVapam2qWq2QVapCbCFqWQXaham2o2q2BNqlqbapalgVagWp1qFqWBNqlqdaharYE2qWp1qBapYElq5tT4QtSwJLULU61C1LAotQtTbVC1LAm1AtTrULUsom1C1OLULVAJtQtT7VyWqWUUWrkhPtXBalgVCkJsIWqWBdqEJtqFqWU1bUYXcKQuexaObUYXQajamxKOLVLUy1G1WxQu1S1MhSFdiUKLVITYUtSwKtUtTIRtSyC7ULU2FLVbFCrVLU21S1LFCbVLU21S1LAm1C1OtQLVLFCbVLU61AtVsUItQtT7VzalihVqFqdahapZaFWoWp0IQlgTagWpxauYSwJtQtToQISwJLVzanlq5tUstCoUtTbULVLLQotQtTYQISxRpgIwijC4bHSjkBdAIwugFdiUcwjCMIwmwo5hCEyFIV2JRxapC7tUhNhRzapau4RhNiULtUtTIUhXYlCrVLU2EITYairVLU2ECE3Goq1S1MhSE2FCrUITYQhNi6irUC1NK5TYai7ULUxSE3Gou1C1MhCE2FC7VzamEIQmwo4tQLUyFyQpsWhZC5ITIQIU2LRxCELshclNhRxCkLqFFNi0aIRVfrkeuC47HXUsIpArBHrgmxNR4RSOuCPXJsNRyKT1ynXBNhqORSeuCnXBXYajkUnrgh1wTYmo4qJPXhA1wmw1HFRI68KdeE2Go9RI68KdeE2Go5ApPXhDrwrsNRyCT14Q68JsNRyBSTXCBrhNhqOKBSevC5NcKbDUehKR14Q68JsNRxKCQdQOaHXhNhqPQKQa4QOoHNNhqOKEpJrjmuDqBzTYuo8lBV/5gc0P5gc02GpYQVc6gc0P5gc0sUeKDncz6o3u5n1VoaQgtucLSYa5slrvB0YPccjkrVHoZ1R7urJsEkyDfj8IHErk8sejtozMFR3M+pU6w8SfUrQHR0v7TrQLQee4aSJ45lIfpnNPEjiDAMHnhZWeD4TK8ckV+sdzPqje7m71Vg6J5AIyIM7c4nwTtR0fAplr2Puois4NMua0ucMji3s/MMfnr2R+mdGUesdzPqpe76j6qy7TYFsHGRGfFvMQkVAMQ5rpF3ZMxvg8nYOOCu8fo0ZyajuZ9VDUd9R9SuKtVrSAXAScjcjG5jYJxbAkZHMZBV2Q1ZyHu5n1Kl7vqPqVYbpXuIDWOkgOaMEkE2iAN8rYpdE06GdWbnxI07CJH/wArx8o2xuuOXyccO+/h1xeNkyuoo891jvqPqUS93M+pXpdXo6Ork0G9XV/5RI7Q/wCmdnf6TB5YWC/o+oJApvMG0w10AjcHGCs4vKhkXx/C5vFnidNFcvd9R9Spe7mfUrt2keC0OpuFxhoLXXOPJoiSe4L1un+AKrqEvcyjWOaVF7jc4cqpHZpu2geq6vLE4uNdnjr3fUfUqXu+o+pVyv0HXpvcx9Gq1wMEFrj/AIIVKlSfUqClQpuqVSS0MYJdI38I4k4CqyRfRdH2QPd9R9Sje76j6le8Z/CXU/yl5rtOpiRRx1Nv0dZvf37cO9ePodCVS9zC22ow21GPIZUYf7mnhyIkFT2R7Jqyle76j6koXn6j7rX/AOHq4/CD4Ob+qytb/SfY7tPkAMYb3XHYdkmD3bqLLB9M165LtHF7vqPqUA8/Ufde3+Gf4e1ares1/wDQBB6uk3tV8jBfJhg42nJ4wq2u+AqtIkvqMsnsvDXEHkHNjsnuPuua8rE5OKlyi+mVXR5JtxIAJz4pbtQAT2xjjcIxxBnZVukNWctYC1okOO7nR9UbDu+6+hfB3wazThlfVBtSvh9Olh9KjIlrnEYfUyDGWt7zt03bdIzJKKtnjtVQqUzFQOaS1rwHAg2uEg+iReeZ9V9a6X0FPVMs1Eniypk1aZP0knLebTg8IOV47UfCRZc11RhPZdTe0ui2HSLe+W75FqTyKH9iY17P6nlbzzKNx5lbGo6Lp0hdWrmA4ggA3HEw3mcgrH02qpF0EVTMhtoBdOIxOeOFFmTXBv1NdgLjzQuPMr0v/DDmUw6qH02uAc1z6dhiCcGY4g78AvIavpBgeRTF7R+I9mc7juV9iuiKN8os3Hmhce9XPhvo7Ua6o5mmoXWtJe4utptwYucRuYgBdfEPRdbTVTTNB7XN3Ly213IsIPabg59keRBQKEnmVCTzVZvXfQfK1eu+EPgjU60CpUeKVEk5gPqG0wQG8M8z6rMs0V2a9bPMyeZQk8/de/6Y/h8dMx1Qu6ym1svcIpvAG5LDII8DPcvOVqGmaQP6hxMgSPZc/wDKgaWFs2Oi6LWtuMWvjrGg9lxyDI9+6N1bqagCCD+MHuA7IMd2HLz76r2hpa4RyGZG+RwVh9aYExsNueD7fZfIlll+Hr1LvShl17c4wMySDE433VbracxdmcA7AEZHhw7pSH1+yCTAsJO2OAhZNKqXEmLsSC3tOxvjzCym3yWlZ6vQ1qdsPAeLbCwgWTg9sRnOI7l7DpHSaPU0KXWtDXMjqajIpVqcjZrh4fLtC+aUNQG1m3SBucYLY4c8Eei1q3SJaPDBjMc475AWo5HEko2P13RNroLmuMy17RZe0TlzRs7bIwT4q70Z8P6rVEUhVp06AHbrgB1Y/UymOeRk8+Kymaous7U2uP8A5Agj39lY0XTD6IcaToDYxMgl0bf7StR8iSfJHFH0zof4b0WmoGjTosLTioajQ99QxBL3EZ38F4r4l/h8xk1ej6rWAk3Uarj1WN7Xbjw91idOfFdZrm2VD8ocRvJdn0kj2WO3pys6JqOIm4gnE75810XkSjyc3FG017qWkNlV1wf1bbYZGQHBsZI/UrAqtI3OTk5znml6muSQcSJM5ul2T3BMZXBPa37lz9lu2fS8Py441q0cC7n4dr/K9l0Lq3v07HVHlzjIJOSQHECSN8DdeRrVWtG88fJWaHSp6uxhgQc7ESeH3UckzfmeXjmqR7joKoxlTUPaz+v1gaKrjeW0zSYbaQPy5ukjmrrnEnJniZXm/hPVS2qajpc6pIO0gMaNvJehe8AZX1cOqgfjvMlOWV/Pw61mrmkW1AH4ik78TD48onC1P4aaGk2hVqNY0VH6iq1zwBeWh2ATyyV8413xOG1izcXRj0wtf4J+MG0qraJi0ueSciC5xd9oXkeSPsdH1cEJLClJn2KV5H4/0dO2jVLG9aHGkKkduwgktniJAwvSdHasVaLKg2cwPHgRK8n/ABN6SZToUZkzWI7OYhhyc7LeR/xdHTH/AGR5YLM+BNMGdJB7Q3IqAdkS3HA8Nt98qaXpamYuNsycg5AE8O5dfCeoYzVtc9waA1x7RjdpXzMspKDo9qSbR9TY5J6UfbRqEfQ7hPA8OKxnfFGm7UVmGIAhwziSR6rnV9P0qmlrua8G1jpgyYDTw9fRfMxqSaZ0lR8QfpnEuxxJ8RmIX1roQ/8ApdMP+hTH/gF8w0nSXIdmTnnJXoujviIttnDGgN7oAgfZfqcflqLqR8rN47kv4nui7msXVn+o7szlY2s+Kg4uFPImASCMxHHzWVW6bq7iDME8/Bc/L8mM/wCKL4uF43sxfTXRjH1qhe9wyIl0huAYg7Beh+DDpNLRqVGhtTUNfNM1e0LZbGARzO3ILxHSf9YudJBPDYbJXR1F1FjjUcOEZGe7fvWFnklx/wAO0salwz7VU+LatVlFtRlFzajyyo0sJaQHgCAXYwV4r+Inw9ptNrKgpsgWNeM7lwzPP7rA6L+JbLDEhjg4D/unC6+IunXa6o+q8WkgNAByIELpPyI6qlX05Y8UlJ27+G5oviZ9L+Sp6Fwo0rmsrNa1nacSASSRM7qgPi2pXoVKeud1rsOpPIaCwjlAHmvK0teKZbZcC0zJz2hkFVdY+S2JzA9ln3Nw1a5+nXVKVnpadRk7969N0H8asoUadIE4e4vj6XEEe8rwVBogmdxAzgYQp9HtJJa8CQBGT45XneS1TN18Pt3TnxHp62h1VNlUFztO+OeWG0+v3XxkV3cKkc9t+eUmm8tMXd2PzXOooNnJIMcACPupdhWbL60AkYLp8jgkgd0oaeptz3HKf390rUNmAHAwOXPJnnuPRJpOiRw4ceS4NcHRMs6pwDc4xjeTnu/eU6lSaabTTAgQYdg7Th2czngOBSKZLnB+MNxmD5jZd6h8/MLswHAFvZ7434bqx4QLZcHAyNiDBkFp278TznBOeaK5tngDaRn+3Hnn2S9PryYBIwZn5SRxY72/ZXTXEum4ZJBLogg9rIOIz7IuyM60mri7IkRI3BEff/Ke2sHS1uzocBvBjME7jb0S6mhawse35SZfBwBiYnhGQD77np+max5bPa3pmIDhvIOxkfkoGWnaYVWu2INruWwtLfYegSmdHAvkHaZaRG20HjhHSarsugfit5Z4+cp7dX2myNnl/IxaJ9jKzyVJforS9G3GCC0QYMDJ89+CztdoKlN82lzd8Ar1GneHETi0P8pdA+yuWdmeYPzbSYVXBdVR4N2nc9t4w26HR2iJ4EBDSaUgvbO0uHLf1559V7rQ0SJ6xrdokCAZ3nCpazophuIIDhMR9J3BHmrsZ9aoyuj9ba1o4hxHfBjPLCsnVVHOLLpEjffgRB8j6pHUCnUaS4EAtPeQTaZ9SjRBFRpMYIac57JuB8FdpLox6k/wzdXpoddxiAZy2WgA+MT5kKiKYa9js/MGOGRh2zmnmPzC9DX6OqOMtbMvkiRG+2fBd6GnY4sfSLg5tzAW3QYyJiFYtlS/Dd6O+KdRT03VtdIaxrGdkSAcEGOUTOfReQ17qgr3VCalzpdJJBuec9xgx5QtFznxkYggtkDABA8Dt5Ss7W1HBzd+BJ3+bP3lXd9FaDo6kFgIgQQ7jBhzdvNiJpgPe5jiCSWgRBN7XiGzyMQuKzrYM7jltgGCD4+yLa4Jad+1I8ZmfcrFvsqbOKHRlrnkumf6lOPlAEEDvwX/AOxM1Tob2SRcSBmCJg5/3JzyOsbGGxYBvAcRPsSFzUYbRaJdeHHjABBx7I3fLFmVq6BcJaeRHjAB9ihR0T2l4Jxd1Y3ibSWnwVjU6chpsOG1I4TsD9oV7o97v6sgdq084zLoW2+DK7KtLTlrTIkup3OHAPplzH/l6p/8qHBjgZlsvHA4h2FovIh4dxL3Z4GcfkuTDWmIizA2zM+Sw52zpRS0mghgJaDG48ogjxz5qnr+iaZksa7jI4YMkeNsrVpajsOggEgEDkZLft9kupqJBxOIPDLROPMj0VjJolI89U0PaDQd2y4xxiTHdmEzo1tozvgx6f5WgGzUd4En0iPzWJ0i97HEtmS4/fgtq5cGHwb9d9F4AfQbM4IEEwOJVSr0fRIhpIgF4BzHEweI/RYr+kHANLgZlzccxghW+jal7mXOILibDwuaZc2eEtjz99+uSQUkxJdaSGgujMRy38EluvIPZAjEjxnb0WvQa0OeSMghv+6QfsVWr6JlrS3j+v3yfRFOK7Qozq2qPGZwe+FzU1ZEZ4DdWX6cG5zuGT5/v2S2lh3APetppkujTk7DY4niTmJVyn0c5xaGgAxPIDPBN6L6LqdlxBGdztsIwfNbXUPNoIIgy4DAMiCLuS80mdowo8xqadhh2ADJuGJHIHw9lyxpqE4LXBjjEbhrS4ZnbHevV6umKnYe2HRLDIMgfhOcjx5rF1pZTLXM+XFRonYT2m7bSHDyCqZGjKNX5TIiJ5kCSFd1DG2A5bJw9jjUpuI4OaYI4437iuq9BtJ5jY1nMDh2iKb2tcw8RiRj9VUqCqxrmOAkSHBzA2Y3giCffgt1ZlmjpNYWMa5s2kkgRIa8ZIj8TDJPmeRl+q1Afda2CxoLRuIybdtuXdjdY2lwQWznBYeYM78T396ttPZuY75TY4HD2gnAdzAPHvWZIqOdO4hxaCCHC9suEggGPzC0Dqbngu2sc7aDltv6LP2cx2AQ+Btx3B5bH1VsOtcNi20tcRnGfyhYsF3T6jtOaDmAY55aT63LZ0uoBBJM5wOH73Xly4tqPtIJi2eM4Jg+LU6hXLTaDgC45zM93j7IE6PSvrQ0u34kTBjw5Lz/AEl0ja+4ERMGT8u/6n2TNTrQ4b52PeRvEcF5TpZzbjOAW8Jdn8yukI2ySkW6muveZPyhwxsQ2XDz2CbS1kHB/FI7sZ/fcsDSzc4yCA2MSCbpEQmO1EFngDzyRn7rpPH+EUj3Om6SaGtJMSZJ24R+XutRurwDzG/3nHgvmrNfgNO/dlblLpMWGDkwBw3nYeUeSxKDSKpF3pDUm8jbtdnYAjvVPU6nsSCYc0gZIyDJMeBVevXucHYPDHjn2j0RpNDmOgzDbu6Mh0d2QsULORWFTdwkiJcPxeP596FOtaQDHFp45GMql1ZAAtmAHHwiBB9k3TOknhIls47+G/it6kTNagZbU2lsEZlpH7k/9qs0zIdBIdAee8EQ4fYrN6Oqdt3+g2jwiR4QXKzp61rsjabs8JII91zkqNUNI3Bx2smeYAzyxlCnWLb27ZLZMfhkwrbaMsN2ZaYO5cCLSI+oTPj5KhXpOLKjhlwLQ5sQYZcC/vlpE8cEqVaC7Gv1UjJ4OPtK7qVZYQdwBJ2luLs+Y91nDUtlo3GB3ETldOqRj+2o3x7Lpz5KJOzUpFoZhoxNMknkQDAHt7qo6vtzun0H+Fxqq9pB4GnVPnDwPsq2n1DXFrfqlnhdgHyXTRnOy/RrSLhuTGdts/cIVA0lpjMz7/5Wa3UlkBwI5zvJM+u3orFLUTdnHzcsDH5o4tMPo7qaVrXC0HO+QYIIIx5IadjBaGgYdOd52x4pbtRnfiAeJ/f6JVfUA5iOJO0FdEpPsiL9agwPBHGCR6/5SH6c9Y0nDQHSB3Q780OtuEniC3nnMELvUVexyMGfNo/SPNc2mjXAumBBuO++J7j+aDdE0zxzwB/JVnVpgcIjyH/4rFasARAnsic8YVSaM8Ht21G7HhmOR81w7VR4RjP+MBRRc6PTRi9I6117YAuabst4cRPEcFxqNNeWubBa4uc08WXCXA+Ygn/Uooqcn2F4EULxMPptdbsQy4EY/tDFV6WFzGuZcSwNa4gSHXYBd34An+0c1FFuHJGzNo1QXRIPtB7iMHfmrIqfibmJa4cTHPmoorkVETLNdrSDbO3GPmECft7qUqp6p08Q2DxwYI8dlFFy/CnYOHWkZPDO+f34rplUZzE93dsoojMjHUoEmBjM9w4e6wOlKrCD2nE8g2fTIgeqii74eTM+DEpm26JBkYOJhGu6TgbE8ZlRReujmFj3YLgO6ce5yrdOqTcWxgRGLvff/BUUWZdFRZp1LbTEzEjhsDnuWxRohvXhuQNPe3mWve0gHvEx5FFReaZ1Qio5rXVGz/7dgg57cMf+SqFgDGuMwSRI4Padj3QQfMoqJRkvaSBTvz2XOEEAH+q1gPlIcfMrR1DA94cP+ZFQcriId4Ee4KKi5zNxD1pB7Jhrm9ps8Q4gERsZByrOsfda5kAw0gjswWkyJ84UUXM2ed1NE3lwbGe0AOyHEZju3KU2qQ9xMkATyMuMH7lBRdIO2ZaDqjDmNIAmm8tMzIewnPnKzNXNN9MszNJjmnnIOY5qKL1Y0cpcGvq303OhxhzoeMgYODkjEEH0VLUUhTutcSHAWngQSD/9SPIoKK6JUVytCmPg5/Qkd6bWAhhJ+Zt+0EgzdPBuxUURxRIsuaOnsGzDom4QQNpzylc9INLg8jhLiDtFxG3mPRBRcP8AY6tcGWx8ugRtuMHH791ps05IkA7kY7iootT4OaR//9k="/>
          <p:cNvSpPr>
            <a:spLocks noChangeAspect="1" noChangeArrowheads="1"/>
          </p:cNvSpPr>
          <p:nvPr/>
        </p:nvSpPr>
        <p:spPr bwMode="auto">
          <a:xfrm>
            <a:off x="155575" y="-1690688"/>
            <a:ext cx="6286500" cy="3533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AutoShape 10" descr="Image result for poole harbour regeneration dorse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3" descr="Image result for poole harbour regeneration dorse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615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496" y="7937"/>
            <a:ext cx="198120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95281" y="1700808"/>
            <a:ext cx="8153437" cy="1600438"/>
          </a:xfrm>
          <a:prstGeom prst="rect">
            <a:avLst/>
          </a:prstGeom>
        </p:spPr>
        <p:txBody>
          <a:bodyPr wrap="square">
            <a:spAutoFit/>
          </a:bodyPr>
          <a:lstStyle/>
          <a:p>
            <a:r>
              <a:rPr lang="en-GB" sz="2400" dirty="0" smtClean="0">
                <a:solidFill>
                  <a:schemeClr val="accent1">
                    <a:lumMod val="75000"/>
                  </a:schemeClr>
                </a:solidFill>
              </a:rPr>
              <a:t>Identifying </a:t>
            </a:r>
            <a:r>
              <a:rPr lang="en-GB" sz="2400" dirty="0">
                <a:solidFill>
                  <a:schemeClr val="accent1">
                    <a:lumMod val="75000"/>
                  </a:schemeClr>
                </a:solidFill>
              </a:rPr>
              <a:t>the </a:t>
            </a:r>
            <a:r>
              <a:rPr lang="en-GB" sz="2400" dirty="0" smtClean="0">
                <a:solidFill>
                  <a:schemeClr val="accent1">
                    <a:lumMod val="75000"/>
                  </a:schemeClr>
                </a:solidFill>
              </a:rPr>
              <a:t>projects:</a:t>
            </a:r>
            <a:endParaRPr lang="en-GB" sz="2400" dirty="0">
              <a:solidFill>
                <a:schemeClr val="accent1">
                  <a:lumMod val="75000"/>
                </a:schemeClr>
              </a:solidFill>
            </a:endParaRPr>
          </a:p>
          <a:p>
            <a:endParaRPr lang="en-GB" sz="2000" dirty="0">
              <a:solidFill>
                <a:schemeClr val="accent1">
                  <a:lumMod val="75000"/>
                </a:schemeClr>
              </a:solidFill>
            </a:endParaRPr>
          </a:p>
          <a:p>
            <a:pPr marL="285750" indent="-285750">
              <a:buFont typeface="Arial" pitchFamily="34" charset="0"/>
              <a:buChar char="•"/>
            </a:pPr>
            <a:r>
              <a:rPr lang="en-GB" dirty="0">
                <a:solidFill>
                  <a:schemeClr val="accent1">
                    <a:lumMod val="75000"/>
                  </a:schemeClr>
                </a:solidFill>
              </a:rPr>
              <a:t>Looked at projects submitted for the all the Coastal Community Team Economic Plans in </a:t>
            </a:r>
            <a:r>
              <a:rPr lang="en-GB" dirty="0" smtClean="0">
                <a:solidFill>
                  <a:schemeClr val="accent1">
                    <a:lumMod val="75000"/>
                  </a:schemeClr>
                </a:solidFill>
              </a:rPr>
              <a:t>Dorset</a:t>
            </a:r>
          </a:p>
          <a:p>
            <a:endParaRPr lang="en-GB" dirty="0" smtClean="0">
              <a:solidFill>
                <a:schemeClr val="accent1">
                  <a:lumMod val="75000"/>
                </a:schemeClr>
              </a:solidFill>
            </a:endParaRPr>
          </a:p>
        </p:txBody>
      </p:sp>
      <p:sp>
        <p:nvSpPr>
          <p:cNvPr id="13" name="TextBox 12"/>
          <p:cNvSpPr txBox="1"/>
          <p:nvPr/>
        </p:nvSpPr>
        <p:spPr>
          <a:xfrm>
            <a:off x="2647608" y="1240542"/>
            <a:ext cx="4176463" cy="369332"/>
          </a:xfrm>
          <a:prstGeom prst="rect">
            <a:avLst/>
          </a:prstGeom>
          <a:noFill/>
        </p:spPr>
        <p:txBody>
          <a:bodyPr wrap="square" rtlCol="0">
            <a:spAutoFit/>
          </a:bodyPr>
          <a:lstStyle/>
          <a:p>
            <a:r>
              <a:rPr lang="en-GB" b="1" dirty="0" smtClean="0">
                <a:solidFill>
                  <a:schemeClr val="accent1">
                    <a:lumMod val="75000"/>
                  </a:schemeClr>
                </a:solidFill>
              </a:rPr>
              <a:t>Developing the Dorset CCT work</a:t>
            </a:r>
            <a:endParaRPr lang="en-GB" b="1" dirty="0">
              <a:solidFill>
                <a:schemeClr val="accent1">
                  <a:lumMod val="75000"/>
                </a:schemeClr>
              </a:solidFill>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6581" y="3585731"/>
            <a:ext cx="4015494" cy="301162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05079"/>
            <a:ext cx="1080120" cy="764281"/>
          </a:xfrm>
          <a:prstGeom prst="rect">
            <a:avLst/>
          </a:prstGeom>
        </p:spPr>
      </p:pic>
    </p:spTree>
    <p:extLst>
      <p:ext uri="{BB962C8B-B14F-4D97-AF65-F5344CB8AC3E}">
        <p14:creationId xmlns:p14="http://schemas.microsoft.com/office/powerpoint/2010/main" val="16705365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6669360"/>
            <a:ext cx="9143999" cy="113146"/>
          </a:xfrm>
          <a:prstGeom prst="rect">
            <a:avLst/>
          </a:prstGeom>
          <a:solidFill>
            <a:srgbClr val="72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 y="6782505"/>
            <a:ext cx="9143999" cy="162937"/>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8424" y="5949280"/>
            <a:ext cx="755576" cy="870917"/>
          </a:xfrm>
          <a:prstGeom prst="rect">
            <a:avLst/>
          </a:prstGeom>
        </p:spPr>
      </p:pic>
      <p:sp>
        <p:nvSpPr>
          <p:cNvPr id="3" name="TextBox 2"/>
          <p:cNvSpPr txBox="1"/>
          <p:nvPr/>
        </p:nvSpPr>
        <p:spPr>
          <a:xfrm>
            <a:off x="899592" y="476672"/>
            <a:ext cx="7344816" cy="2246769"/>
          </a:xfrm>
          <a:prstGeom prst="rect">
            <a:avLst/>
          </a:prstGeom>
          <a:noFill/>
        </p:spPr>
        <p:txBody>
          <a:bodyPr wrap="square" rtlCol="0">
            <a:spAutoFit/>
          </a:bodyPr>
          <a:lstStyle/>
          <a:p>
            <a:pPr marL="285750" indent="-285750">
              <a:buFont typeface="Arial" pitchFamily="34" charset="0"/>
              <a:buChar char="•"/>
            </a:pPr>
            <a:endParaRPr lang="en-GB" dirty="0" smtClean="0">
              <a:latin typeface="Open Sans Semibold" pitchFamily="34" charset="0"/>
              <a:ea typeface="Open Sans Semibold" pitchFamily="34" charset="0"/>
              <a:cs typeface="Open Sans Semibold" pitchFamily="34" charset="0"/>
            </a:endParaRPr>
          </a:p>
          <a:p>
            <a:pPr algn="ctr"/>
            <a:r>
              <a:rPr lang="en-GB" sz="3200" dirty="0" smtClean="0">
                <a:solidFill>
                  <a:schemeClr val="accent1">
                    <a:lumMod val="75000"/>
                  </a:schemeClr>
                </a:solidFill>
                <a:latin typeface="Open Sans Semibold" pitchFamily="34" charset="0"/>
                <a:ea typeface="Open Sans Semibold" pitchFamily="34" charset="0"/>
                <a:cs typeface="Open Sans Semibold" pitchFamily="34" charset="0"/>
              </a:rPr>
              <a:t>Delivery of the Plans</a:t>
            </a:r>
            <a:endParaRPr lang="en-GB" dirty="0" smtClean="0">
              <a:solidFill>
                <a:schemeClr val="accent1">
                  <a:lumMod val="75000"/>
                </a:schemeClr>
              </a:solidFill>
              <a:latin typeface="Open Sans Semibold" pitchFamily="34" charset="0"/>
              <a:ea typeface="Open Sans Semibold" pitchFamily="34" charset="0"/>
              <a:cs typeface="Open Sans Semibold" pitchFamily="34" charset="0"/>
            </a:endParaRPr>
          </a:p>
          <a:p>
            <a:r>
              <a:rPr lang="en-GB" dirty="0">
                <a:solidFill>
                  <a:schemeClr val="accent1">
                    <a:lumMod val="75000"/>
                  </a:schemeClr>
                </a:solidFill>
              </a:rPr>
              <a:t>Identify potential links between these projects – common threads, what connects them what is the benefit to connecting them? </a:t>
            </a:r>
          </a:p>
          <a:p>
            <a:pPr marL="285750" indent="-285750">
              <a:buFont typeface="Arial" pitchFamily="34" charset="0"/>
              <a:buChar char="•"/>
            </a:pPr>
            <a:endParaRPr lang="en-GB" dirty="0">
              <a:latin typeface="Open Sans Semibold" pitchFamily="34" charset="0"/>
              <a:ea typeface="Open Sans Semibold" pitchFamily="34" charset="0"/>
              <a:cs typeface="Open Sans Semibold" pitchFamily="34" charset="0"/>
            </a:endParaRPr>
          </a:p>
          <a:p>
            <a:pPr marL="285750" indent="-285750">
              <a:buFont typeface="Arial" pitchFamily="34" charset="0"/>
              <a:buChar char="•"/>
            </a:pPr>
            <a:endParaRPr lang="en-GB" dirty="0" smtClean="0">
              <a:latin typeface="Open Sans Semibold" pitchFamily="34" charset="0"/>
              <a:ea typeface="Open Sans Semibold" pitchFamily="34" charset="0"/>
              <a:cs typeface="Open Sans Semibold" pitchFamily="34" charset="0"/>
            </a:endParaRPr>
          </a:p>
          <a:p>
            <a:endParaRPr lang="en-GB"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650"/>
          <a:stretch/>
        </p:blipFill>
        <p:spPr>
          <a:xfrm>
            <a:off x="1979712" y="2417439"/>
            <a:ext cx="5400600" cy="398361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05079"/>
            <a:ext cx="1080120" cy="764281"/>
          </a:xfrm>
          <a:prstGeom prst="rect">
            <a:avLst/>
          </a:prstGeom>
        </p:spPr>
      </p:pic>
    </p:spTree>
    <p:extLst>
      <p:ext uri="{BB962C8B-B14F-4D97-AF65-F5344CB8AC3E}">
        <p14:creationId xmlns:p14="http://schemas.microsoft.com/office/powerpoint/2010/main" val="34503395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6669360"/>
            <a:ext cx="9143999" cy="113146"/>
          </a:xfrm>
          <a:prstGeom prst="rect">
            <a:avLst/>
          </a:prstGeom>
          <a:solidFill>
            <a:srgbClr val="72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 y="6782505"/>
            <a:ext cx="9143999" cy="162937"/>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8424" y="5949280"/>
            <a:ext cx="755576" cy="870917"/>
          </a:xfrm>
          <a:prstGeom prst="rect">
            <a:avLst/>
          </a:prstGeom>
        </p:spPr>
      </p:pic>
      <p:sp>
        <p:nvSpPr>
          <p:cNvPr id="3" name="TextBox 2"/>
          <p:cNvSpPr txBox="1"/>
          <p:nvPr/>
        </p:nvSpPr>
        <p:spPr>
          <a:xfrm>
            <a:off x="858134" y="116632"/>
            <a:ext cx="7344816" cy="4739759"/>
          </a:xfrm>
          <a:prstGeom prst="rect">
            <a:avLst/>
          </a:prstGeom>
          <a:noFill/>
        </p:spPr>
        <p:txBody>
          <a:bodyPr wrap="square" rtlCol="0">
            <a:spAutoFit/>
          </a:bodyPr>
          <a:lstStyle/>
          <a:p>
            <a:pPr marL="285750" indent="-285750">
              <a:buFont typeface="Arial" pitchFamily="34" charset="0"/>
              <a:buChar char="•"/>
            </a:pPr>
            <a:endParaRPr lang="en-GB" dirty="0" smtClean="0">
              <a:latin typeface="Open Sans Semibold" pitchFamily="34" charset="0"/>
              <a:ea typeface="Open Sans Semibold" pitchFamily="34" charset="0"/>
              <a:cs typeface="Open Sans Semibold" pitchFamily="34" charset="0"/>
            </a:endParaRPr>
          </a:p>
          <a:p>
            <a:pPr algn="ctr"/>
            <a:r>
              <a:rPr lang="en-GB" sz="3200" dirty="0" smtClean="0">
                <a:solidFill>
                  <a:schemeClr val="accent1">
                    <a:lumMod val="75000"/>
                  </a:schemeClr>
                </a:solidFill>
                <a:latin typeface="Open Sans Semibold" pitchFamily="34" charset="0"/>
                <a:ea typeface="Open Sans Semibold" pitchFamily="34" charset="0"/>
                <a:cs typeface="Open Sans Semibold" pitchFamily="34" charset="0"/>
              </a:rPr>
              <a:t>Delivery of projects</a:t>
            </a:r>
          </a:p>
          <a:p>
            <a:pPr algn="ctr"/>
            <a:endParaRPr lang="en-GB" dirty="0" smtClean="0">
              <a:solidFill>
                <a:schemeClr val="accent1">
                  <a:lumMod val="75000"/>
                </a:schemeClr>
              </a:solidFill>
              <a:latin typeface="Open Sans Semibold" pitchFamily="34" charset="0"/>
              <a:ea typeface="Open Sans Semibold" pitchFamily="34" charset="0"/>
              <a:cs typeface="Open Sans Semibold" pitchFamily="34" charset="0"/>
            </a:endParaRPr>
          </a:p>
          <a:p>
            <a:r>
              <a:rPr lang="en-GB" dirty="0" smtClean="0">
                <a:solidFill>
                  <a:schemeClr val="accent1">
                    <a:lumMod val="75000"/>
                  </a:schemeClr>
                </a:solidFill>
                <a:latin typeface="Open Sans Semibold" pitchFamily="34" charset="0"/>
                <a:ea typeface="Open Sans Semibold" pitchFamily="34" charset="0"/>
                <a:cs typeface="Open Sans Semibold" pitchFamily="34" charset="0"/>
              </a:rPr>
              <a:t>Key things needed for success:</a:t>
            </a:r>
          </a:p>
          <a:p>
            <a:endParaRPr lang="en-GB" dirty="0" smtClean="0">
              <a:solidFill>
                <a:schemeClr val="accent1">
                  <a:lumMod val="75000"/>
                </a:schemeClr>
              </a:solidFill>
              <a:latin typeface="Open Sans Semibold" pitchFamily="34" charset="0"/>
              <a:ea typeface="Open Sans Semibold" pitchFamily="34" charset="0"/>
              <a:cs typeface="Open Sans Semibold" pitchFamily="34" charset="0"/>
            </a:endParaRPr>
          </a:p>
          <a:p>
            <a:pPr marL="285750" indent="-285750">
              <a:buFont typeface="Arial" pitchFamily="34" charset="0"/>
              <a:buChar char="•"/>
            </a:pP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Coordination</a:t>
            </a:r>
          </a:p>
          <a:p>
            <a:pPr marL="285750" indent="-285750">
              <a:buFont typeface="Arial" pitchFamily="34" charset="0"/>
              <a:buChar char="•"/>
            </a:pP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Clear plan</a:t>
            </a:r>
          </a:p>
          <a:p>
            <a:pPr marL="285750" indent="-285750">
              <a:buFont typeface="Arial" pitchFamily="34" charset="0"/>
              <a:buChar char="•"/>
            </a:pP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Working together in partnership</a:t>
            </a:r>
          </a:p>
          <a:p>
            <a:pPr marL="285750" indent="-285750">
              <a:buFont typeface="Arial" pitchFamily="34" charset="0"/>
              <a:buChar char="•"/>
            </a:pP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Communication</a:t>
            </a:r>
          </a:p>
          <a:p>
            <a:pPr marL="285750" indent="-285750">
              <a:buFont typeface="Arial" pitchFamily="34" charset="0"/>
              <a:buChar char="•"/>
            </a:pPr>
            <a:r>
              <a:rPr lang="en-GB" dirty="0">
                <a:solidFill>
                  <a:schemeClr val="accent1">
                    <a:lumMod val="75000"/>
                  </a:schemeClr>
                </a:solidFill>
                <a:latin typeface="Open Sans Semibold" pitchFamily="34" charset="0"/>
                <a:ea typeface="Open Sans Semibold" pitchFamily="34" charset="0"/>
                <a:cs typeface="Open Sans Semibold" pitchFamily="34" charset="0"/>
              </a:rPr>
              <a:t>S</a:t>
            </a: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haring information</a:t>
            </a:r>
          </a:p>
          <a:p>
            <a:pPr marL="285750" indent="-285750">
              <a:buFont typeface="Arial" pitchFamily="34" charset="0"/>
              <a:buChar char="•"/>
            </a:pP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Trust</a:t>
            </a:r>
          </a:p>
          <a:p>
            <a:pPr marL="285750" indent="-285750">
              <a:buFont typeface="Arial" pitchFamily="34" charset="0"/>
              <a:buChar char="•"/>
            </a:pP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Delegation of tasks</a:t>
            </a:r>
          </a:p>
          <a:p>
            <a:pPr marL="285750" indent="-285750">
              <a:buFont typeface="Arial" pitchFamily="34" charset="0"/>
              <a:buChar char="•"/>
            </a:pPr>
            <a:r>
              <a:rPr lang="en-GB" dirty="0" smtClean="0">
                <a:solidFill>
                  <a:schemeClr val="accent1">
                    <a:lumMod val="75000"/>
                  </a:schemeClr>
                </a:solidFill>
                <a:latin typeface="Open Sans Semibold" pitchFamily="34" charset="0"/>
                <a:ea typeface="Open Sans Semibold" pitchFamily="34" charset="0"/>
                <a:cs typeface="Open Sans Semibold" pitchFamily="34" charset="0"/>
              </a:rPr>
              <a:t>Getting right people on board</a:t>
            </a:r>
            <a:r>
              <a:rPr lang="en-GB" dirty="0" smtClean="0">
                <a:latin typeface="Open Sans Semibold" pitchFamily="34" charset="0"/>
                <a:ea typeface="Open Sans Semibold" pitchFamily="34" charset="0"/>
                <a:cs typeface="Open Sans Semibold" pitchFamily="34" charset="0"/>
              </a:rPr>
              <a:t> </a:t>
            </a:r>
            <a:r>
              <a:rPr lang="en-GB" dirty="0">
                <a:solidFill>
                  <a:schemeClr val="accent1">
                    <a:lumMod val="75000"/>
                  </a:schemeClr>
                </a:solidFill>
                <a:latin typeface="Open Sans Semibold" pitchFamily="34" charset="0"/>
                <a:ea typeface="Open Sans Semibold" pitchFamily="34" charset="0"/>
                <a:cs typeface="Open Sans Semibold" pitchFamily="34" charset="0"/>
              </a:rPr>
              <a:t>(communities and authorities)</a:t>
            </a:r>
          </a:p>
          <a:p>
            <a:pPr marL="285750" indent="-285750">
              <a:buFont typeface="Arial" pitchFamily="34" charset="0"/>
              <a:buChar char="•"/>
            </a:pPr>
            <a:endParaRPr lang="en-GB" dirty="0">
              <a:latin typeface="Open Sans Semibold" pitchFamily="34" charset="0"/>
              <a:ea typeface="Open Sans Semibold" pitchFamily="34" charset="0"/>
              <a:cs typeface="Open Sans Semibold" pitchFamily="34" charset="0"/>
            </a:endParaRPr>
          </a:p>
          <a:p>
            <a:pPr marL="285750" indent="-285750">
              <a:buFont typeface="Arial" pitchFamily="34" charset="0"/>
              <a:buChar char="•"/>
            </a:pPr>
            <a:endParaRPr lang="en-GB" dirty="0" smtClean="0">
              <a:latin typeface="Open Sans Semibold" pitchFamily="34" charset="0"/>
              <a:ea typeface="Open Sans Semibold" pitchFamily="34" charset="0"/>
              <a:cs typeface="Open Sans Semibold" pitchFamily="34" charset="0"/>
            </a:endParaRPr>
          </a:p>
          <a:p>
            <a:endParaRPr lang="en-GB" dirty="0"/>
          </a:p>
        </p:txBody>
      </p:sp>
      <p:pic>
        <p:nvPicPr>
          <p:cNvPr id="11" name="Picture 4" descr="https://t1.ftcdn.net/jpg/00/51/40/50/240_F_51405067_AZcBJxHyjbluSsCe8v42Fba34Z6d2fb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 y="4027084"/>
            <a:ext cx="72771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05079"/>
            <a:ext cx="1080120" cy="764281"/>
          </a:xfrm>
          <a:prstGeom prst="rect">
            <a:avLst/>
          </a:prstGeom>
        </p:spPr>
      </p:pic>
    </p:spTree>
    <p:extLst>
      <p:ext uri="{BB962C8B-B14F-4D97-AF65-F5344CB8AC3E}">
        <p14:creationId xmlns:p14="http://schemas.microsoft.com/office/powerpoint/2010/main" val="16310504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8270c081-d9f3-48ae-83c7-c2320a8ca25c"/>
</file>

<file path=customXml/itemProps1.xml><?xml version="1.0" encoding="utf-8"?>
<ds:datastoreItem xmlns:ds="http://schemas.openxmlformats.org/officeDocument/2006/customXml" ds:itemID="{5C7340DD-C174-4551-958D-D6D39948C337}">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2192</TotalTime>
  <Words>739</Words>
  <Application>Microsoft Office PowerPoint</Application>
  <PresentationFormat>On-screen Show (4:3)</PresentationFormat>
  <Paragraphs>112</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Open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Dorset County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dc:creator>
  <cp:lastModifiedBy>Amanda Eastwood</cp:lastModifiedBy>
  <cp:revision>160</cp:revision>
  <dcterms:created xsi:type="dcterms:W3CDTF">2013-11-12T09:53:20Z</dcterms:created>
  <dcterms:modified xsi:type="dcterms:W3CDTF">2017-09-27T14:14:40Z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65798129-299b-4c79-9bb1-cafe9d8c3e07</vt:lpwstr>
  </property>
  <property fmtid="{D5CDD505-2E9C-101B-9397-08002B2CF9AE}" pid="3" name="bjSaver">
    <vt:lpwstr>yZ4/LFF8y//0d09ZumYi7FLHT5RD6tyx</vt:lpwstr>
  </property>
  <property fmtid="{D5CDD505-2E9C-101B-9397-08002B2CF9AE}" pid="4" name="bjDocumentSecurityLabel">
    <vt:lpwstr>No Marking</vt:lpwstr>
  </property>
</Properties>
</file>