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38"/>
  </p:notesMasterIdLst>
  <p:handoutMasterIdLst>
    <p:handoutMasterId r:id="rId39"/>
  </p:handoutMasterIdLst>
  <p:sldIdLst>
    <p:sldId id="256" r:id="rId3"/>
    <p:sldId id="259" r:id="rId4"/>
    <p:sldId id="324" r:id="rId5"/>
    <p:sldId id="325" r:id="rId6"/>
    <p:sldId id="288" r:id="rId7"/>
    <p:sldId id="289" r:id="rId8"/>
    <p:sldId id="262" r:id="rId9"/>
    <p:sldId id="276" r:id="rId10"/>
    <p:sldId id="294" r:id="rId11"/>
    <p:sldId id="295" r:id="rId12"/>
    <p:sldId id="296" r:id="rId13"/>
    <p:sldId id="297" r:id="rId14"/>
    <p:sldId id="298" r:id="rId15"/>
    <p:sldId id="300" r:id="rId16"/>
    <p:sldId id="301" r:id="rId17"/>
    <p:sldId id="302" r:id="rId18"/>
    <p:sldId id="319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4" r:id="rId30"/>
    <p:sldId id="320" r:id="rId31"/>
    <p:sldId id="322" r:id="rId32"/>
    <p:sldId id="315" r:id="rId33"/>
    <p:sldId id="327" r:id="rId34"/>
    <p:sldId id="321" r:id="rId35"/>
    <p:sldId id="323" r:id="rId36"/>
    <p:sldId id="275" r:id="rId3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4660"/>
  </p:normalViewPr>
  <p:slideViewPr>
    <p:cSldViewPr snapToGrid="0" snapToObjects="1" showGuides="1">
      <p:cViewPr varScale="1">
        <p:scale>
          <a:sx n="125" d="100"/>
          <a:sy n="125" d="100"/>
        </p:scale>
        <p:origin x="118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7FF61-E328-4347-A8C1-F4EF97B6ACFC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0E873-0CB1-4884-A414-74A71B3B8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44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E79BC-E9E5-4DA4-A004-7F605B7964F7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5DC2E-08BB-4527-A672-851407C6D1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84063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60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03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743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534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985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195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271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125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25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164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33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05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134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021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625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898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85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109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5558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390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532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82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614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795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4353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7940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467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493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29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570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2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6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824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57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DC2E-08BB-4527-A672-851407C6D1A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06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35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7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1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6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4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6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5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7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FE7F2-AB72-2146-984A-ACB92758B7B9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F27FB-5F2F-5640-B13F-059BE3FC2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.gif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0689" y="916113"/>
            <a:ext cx="76409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BLACKPOOL</a:t>
            </a:r>
          </a:p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Life On The Beach</a:t>
            </a:r>
          </a:p>
          <a:p>
            <a:pPr algn="ctr"/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Resort Repositioning </a:t>
            </a: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3382" y="4100945"/>
            <a:ext cx="376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{</a:t>
            </a:r>
            <a:r>
              <a:rPr lang="en-GB" dirty="0" smtClean="0">
                <a:solidFill>
                  <a:schemeClr val="bg1"/>
                </a:solidFill>
              </a:rPr>
              <a:t>Philip Welsh</a:t>
            </a:r>
          </a:p>
          <a:p>
            <a:pPr algn="r"/>
            <a:r>
              <a:rPr lang="en-GB" dirty="0" smtClean="0">
                <a:solidFill>
                  <a:schemeClr val="bg1"/>
                </a:solidFill>
              </a:rPr>
              <a:t>Head of Visitor Economy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0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8393" y="203200"/>
            <a:ext cx="735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Revitalised tramway - £85m of investment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6" descr="DSC_008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694" y="913385"/>
            <a:ext cx="5946325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916113"/>
            <a:ext cx="3896282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8393" y="203200"/>
            <a:ext cx="735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Hounds Hill Phase 1 - £150m private investment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79" y="1154113"/>
            <a:ext cx="3936447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5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8393" y="203200"/>
            <a:ext cx="735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Town Centre Brilliance - £5m investment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7495" y="885137"/>
            <a:ext cx="5508986" cy="39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8393" y="203200"/>
            <a:ext cx="735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Improved gateways to resort - £7m investment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1726046"/>
            <a:ext cx="3708400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1350530"/>
            <a:ext cx="2655731" cy="39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6050" y="981075"/>
            <a:ext cx="1695450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0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8393" y="203200"/>
            <a:ext cx="735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Key Leisure Assets - £50m investment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7" y="829142"/>
            <a:ext cx="3080986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88" b="2083"/>
          <a:stretch>
            <a:fillRect/>
          </a:stretch>
        </p:blipFill>
        <p:spPr bwMode="auto">
          <a:xfrm>
            <a:off x="4791079" y="836613"/>
            <a:ext cx="2950763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688" b="20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80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8533" y="480767"/>
            <a:ext cx="720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Winter Gardens Masterplan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4" descr="1385259_c0ed58c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33"/>
          <a:stretch/>
        </p:blipFill>
        <p:spPr bwMode="auto">
          <a:xfrm>
            <a:off x="1671781" y="1113415"/>
            <a:ext cx="5280000" cy="382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0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8533" y="480767"/>
            <a:ext cx="720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Regeneration of Original Architecture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50" y="1128991"/>
            <a:ext cx="5592322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Floral Hall, Winter Garden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" r="1981"/>
          <a:stretch>
            <a:fillRect/>
          </a:stretch>
        </p:blipFill>
        <p:spPr bwMode="auto">
          <a:xfrm>
            <a:off x="4791521" y="3159173"/>
            <a:ext cx="3840953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2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Return Of The Summer Show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3" descr="P:\Philip W\Marketing Co\CATS_BPL_VisitBpl_600x250_15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1841500"/>
            <a:ext cx="371475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488" y="1855788"/>
            <a:ext cx="34321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23826" y="3935165"/>
            <a:ext cx="3029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2014 season – 100,000 tickets sold in 12 weeks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1458" y="3939789"/>
            <a:ext cx="3029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2015 season – 63,000 tickets sold in 8 weeks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8533" y="480767"/>
            <a:ext cx="720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Illuminasia</a:t>
            </a:r>
            <a:r>
              <a:rPr lang="en-GB" sz="2800" dirty="0" smtClean="0">
                <a:solidFill>
                  <a:schemeClr val="bg1"/>
                </a:solidFill>
              </a:rPr>
              <a:t>: Chinese investment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146" y="1003987"/>
            <a:ext cx="594370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8533" y="480767"/>
            <a:ext cx="720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£20m Museum For Blackpool Project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2" descr="P:\Philip W\Marketing Co\museum concep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" r="2640" b="4101"/>
          <a:stretch/>
        </p:blipFill>
        <p:spPr bwMode="auto">
          <a:xfrm>
            <a:off x="1642346" y="1151381"/>
            <a:ext cx="5534025" cy="385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9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826" y="314036"/>
            <a:ext cx="7194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The scale of Blackpool’s Visitor Economy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8297" y="837256"/>
            <a:ext cx="8640960" cy="4594066"/>
            <a:chOff x="0" y="0"/>
            <a:chExt cx="9715500" cy="4579620"/>
          </a:xfrm>
        </p:grpSpPr>
        <p:sp>
          <p:nvSpPr>
            <p:cNvPr id="22" name="Rectangle 21"/>
            <p:cNvSpPr/>
            <p:nvPr/>
          </p:nvSpPr>
          <p:spPr>
            <a:xfrm>
              <a:off x="0" y="0"/>
              <a:ext cx="3566160" cy="173736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8999220" algn="l"/>
                </a:tabLst>
              </a:pPr>
              <a:r>
                <a:rPr lang="en-GB" sz="16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 total of  </a:t>
              </a:r>
              <a:r>
                <a:rPr lang="en-GB" sz="2400" b="1" dirty="0" smtClean="0">
                  <a:solidFill>
                    <a:srgbClr val="FFFFF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16.827</a:t>
              </a:r>
              <a:r>
                <a:rPr lang="en-GB" sz="24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million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  <a:tabLst>
                  <a:tab pos="8999220" algn="l"/>
                </a:tabLst>
              </a:pPr>
              <a:r>
                <a:rPr lang="en-GB" sz="18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Tourism </a:t>
              </a:r>
              <a:r>
                <a:rPr lang="en-GB" sz="18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Visits,</a:t>
              </a:r>
              <a:r>
                <a:rPr lang="en-GB" sz="16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equating to </a:t>
              </a:r>
              <a:r>
                <a:rPr lang="en-GB" sz="1600" dirty="0" smtClean="0">
                  <a:solidFill>
                    <a:srgbClr val="FFFFF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27</a:t>
              </a:r>
              <a:r>
                <a:rPr lang="en-GB" sz="16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% of all tourism visits to Lancashire 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03320" y="0"/>
              <a:ext cx="6012180" cy="1026160"/>
            </a:xfrm>
            <a:prstGeom prst="rect">
              <a:avLst/>
            </a:prstGeom>
            <a:solidFill>
              <a:srgbClr val="CFCAA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8999220" algn="l"/>
                </a:tabLst>
              </a:pPr>
              <a:r>
                <a:rPr lang="en-GB" sz="16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3.404 million visits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were made by visitors </a:t>
              </a:r>
              <a:r>
                <a:rPr lang="en-GB" sz="18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staying in </a:t>
              </a:r>
              <a:r>
                <a:rPr lang="en-GB" b="1" dirty="0" smtClean="0">
                  <a:solidFill>
                    <a:srgbClr val="FFFFF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Blackpool 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as </a:t>
              </a:r>
              <a:r>
                <a:rPr lang="en-GB" sz="14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part of a holiday or short break, 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generating</a:t>
              </a:r>
              <a:r>
                <a:rPr lang="en-GB" sz="16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9.418 million nights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 accommodation across the 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district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10940" y="1127760"/>
              <a:ext cx="3596640" cy="6019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600" b="1" dirty="0" smtClean="0">
                  <a:solidFill>
                    <a:srgbClr val="FFFFF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13</a:t>
              </a:r>
              <a:r>
                <a:rPr lang="en-GB" sz="16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.422 </a:t>
              </a:r>
              <a:r>
                <a:rPr lang="en-GB" sz="16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million tourism visits </a:t>
              </a:r>
              <a:r>
                <a:rPr lang="en-GB" sz="12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made</a:t>
              </a:r>
              <a:r>
                <a:rPr lang="en-GB" sz="16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2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by</a:t>
              </a:r>
              <a:r>
                <a:rPr lang="en-GB" sz="12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Day Visitors</a:t>
              </a:r>
              <a:r>
                <a:rPr lang="en-GB" sz="12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2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to the district 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83780" y="1127760"/>
              <a:ext cx="756000" cy="6019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36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ebdings" panose="05030102010509060703" pitchFamily="18" charset="2"/>
                </a:rPr>
                <a:t>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91400" y="2491740"/>
              <a:ext cx="756000" cy="62484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36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ebdings" panose="05030102010509060703" pitchFamily="18" charset="2"/>
                </a:rPr>
                <a:t>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45820" y="1813560"/>
              <a:ext cx="3560160" cy="990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4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 total of </a:t>
              </a:r>
              <a:r>
                <a:rPr lang="en-GB" sz="18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£1.333 billion</a:t>
              </a:r>
              <a:r>
                <a:rPr lang="en-GB" sz="14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was generated within the local economy through visitor and tourism business expenditure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620" y="1828800"/>
              <a:ext cx="754380" cy="96774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4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£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11040" y="1813560"/>
              <a:ext cx="3642360" cy="6019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4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Day Visits</a:t>
              </a:r>
              <a:r>
                <a:rPr lang="en-GB" sz="12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generated </a:t>
              </a:r>
              <a:r>
                <a:rPr lang="en-GB" sz="16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£441,150 million</a:t>
              </a:r>
              <a:r>
                <a:rPr lang="en-GB" sz="12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2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for the local economy of </a:t>
              </a:r>
              <a:r>
                <a:rPr lang="en-GB" sz="12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Blackpool in 2014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244840" y="1120140"/>
              <a:ext cx="1470660" cy="199644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4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Total </a:t>
              </a:r>
              <a:r>
                <a:rPr lang="en-GB" sz="1400" b="1" dirty="0" err="1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bedstock</a:t>
              </a:r>
              <a:r>
                <a:rPr lang="en-GB" sz="14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 Blackpool is 68,781 </a:t>
              </a:r>
              <a:r>
                <a:rPr lang="en-GB" sz="14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beds 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n-GB" sz="1200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Comprising  14,235 non-serviced and </a:t>
              </a:r>
              <a:r>
                <a:rPr lang="en-GB" sz="120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54,546</a:t>
              </a:r>
              <a:r>
                <a:rPr lang="en-GB" sz="1200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serviced beds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11040" y="2491740"/>
              <a:ext cx="2796540" cy="13335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total, </a:t>
              </a:r>
              <a:r>
                <a:rPr lang="en-GB" sz="1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staying visitors</a:t>
              </a:r>
              <a:r>
                <a:rPr lang="en-GB" sz="12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generate a </a:t>
              </a:r>
              <a:r>
                <a:rPr lang="en-GB" sz="14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total economic impact</a:t>
              </a:r>
              <a:r>
                <a:rPr lang="en-GB" sz="14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of </a:t>
              </a:r>
              <a:r>
                <a:rPr lang="en-GB" sz="14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£892 million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 the businesses and communities of </a:t>
              </a:r>
              <a:r>
                <a:rPr lang="en-GB" sz="1200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Blackpool 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2857500"/>
              <a:ext cx="3566160" cy="96774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8999220" algn="l"/>
                </a:tabLst>
              </a:pPr>
              <a:r>
                <a:rPr lang="en-GB" sz="14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Visitors to 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Blackpool</a:t>
              </a:r>
              <a:r>
                <a:rPr lang="en-GB" sz="1400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supported </a:t>
              </a:r>
              <a:r>
                <a:rPr lang="en-GB" sz="16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23,888</a:t>
              </a:r>
              <a:r>
                <a:rPr lang="en-GB" sz="16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full </a:t>
              </a:r>
              <a:r>
                <a:rPr lang="en-GB" sz="1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time equivalent jobs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49980" y="2857500"/>
              <a:ext cx="756000" cy="967740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4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ebdings" panose="05030102010509060703" pitchFamily="18" charset="2"/>
                </a:rPr>
                <a:t>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45820" y="3893820"/>
              <a:ext cx="2720340" cy="685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8999220" algn="l"/>
                </a:tabLst>
              </a:pPr>
              <a:r>
                <a:rPr lang="en-GB" sz="1600" b="1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Economic Impact rose by </a:t>
              </a:r>
              <a:r>
                <a:rPr lang="en-GB" sz="1600" b="1" dirty="0" smtClean="0">
                  <a:solidFill>
                    <a:srgbClr val="FFFFFF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2.9</a:t>
              </a:r>
              <a:r>
                <a:rPr lang="en-GB" sz="1600" b="1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% </a:t>
              </a:r>
              <a:r>
                <a:rPr lang="en-GB" sz="14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between 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2013 </a:t>
              </a:r>
              <a:r>
                <a:rPr lang="en-GB" sz="1400" dirty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and </a:t>
              </a:r>
              <a:r>
                <a:rPr lang="en-GB" sz="1400" dirty="0" smtClean="0">
                  <a:solidFill>
                    <a:srgbClr val="FFFFFF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2014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383780" y="3200400"/>
              <a:ext cx="2331720" cy="1379220"/>
            </a:xfrm>
            <a:prstGeom prst="rect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8999220" algn="l"/>
                </a:tabLst>
              </a:pPr>
              <a:r>
                <a:rPr lang="en-GB" sz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More than </a:t>
              </a:r>
              <a:r>
                <a:rPr lang="en-GB" sz="1800" b="1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22.5 million </a:t>
              </a:r>
              <a:r>
                <a:rPr lang="en-GB" sz="1600" b="1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Visitor Days and Nights</a:t>
              </a:r>
              <a:r>
                <a:rPr lang="en-GB" sz="16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generated by visitors </a:t>
              </a:r>
              <a:r>
                <a:rPr lang="en-GB" sz="1200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</a:t>
              </a:r>
              <a:r>
                <a:rPr lang="en-GB" sz="1200" dirty="0" smtClean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2014</a:t>
              </a:r>
              <a:endPara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3893820"/>
              <a:ext cx="756000" cy="685800"/>
            </a:xfrm>
            <a:prstGeom prst="rect">
              <a:avLst/>
            </a:prstGeom>
            <a:solidFill>
              <a:srgbClr val="1F497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  <a:tabLst>
                  <a:tab pos="8999220" algn="l"/>
                </a:tabLst>
              </a:pPr>
              <a:r>
                <a:rPr lang="en-GB" sz="4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ebdings" panose="05030102010509060703" pitchFamily="18" charset="2"/>
                </a:rPr>
                <a:t></a:t>
              </a:r>
              <a:endPara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2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8533" y="480767"/>
            <a:ext cx="720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Blackpool Tower Investment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11" descr="blackpoolt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59" y="1182832"/>
            <a:ext cx="5166801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ic7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148" y="1218832"/>
            <a:ext cx="252000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3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8533" y="480767"/>
            <a:ext cx="720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The Blackpool Tower Ballroom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252" y="1003987"/>
            <a:ext cx="6077167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3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Private Sector Investment In Visitor Economy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4" descr="Nickelodeon Land 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" r="1981"/>
          <a:stretch>
            <a:fillRect/>
          </a:stretch>
        </p:blipFill>
        <p:spPr bwMode="auto">
          <a:xfrm>
            <a:off x="1213880" y="1091768"/>
            <a:ext cx="6585037" cy="38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8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055" y="480767"/>
            <a:ext cx="698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Council-supported investment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4" descr="nickelodeonland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055" y="1003987"/>
            <a:ext cx="52800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8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1055" y="480767"/>
            <a:ext cx="698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New branded family restaurants/attractions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1813" y="981075"/>
            <a:ext cx="5273675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8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Destination Marketing: £2.2m Over Three Years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P:\Philip W\Marketing Co\BLACKPOOLSBACK-hero-banner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92" y="1336330"/>
            <a:ext cx="858041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38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World Class Events Programme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11" descr="P:\Philip W\Marketing Co\airshow 1q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1"/>
          <a:stretch/>
        </p:blipFill>
        <p:spPr bwMode="auto">
          <a:xfrm>
            <a:off x="1282844" y="1003987"/>
            <a:ext cx="5987330" cy="402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Q:\Media &amp; Events\Events 2015\Fireworks\Images\Week 1 China\China 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183" y="2826633"/>
            <a:ext cx="3082817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2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World Class Events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2" descr="P:\Philip W\Marketing Co\Tim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5996" y="1140691"/>
            <a:ext cx="5312008" cy="38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76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Blackpool Illuminations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36"/>
          <a:stretch>
            <a:fillRect/>
          </a:stretch>
        </p:blipFill>
        <p:spPr bwMode="auto">
          <a:xfrm>
            <a:off x="0" y="1472488"/>
            <a:ext cx="9144000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5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510" y="480767"/>
            <a:ext cx="788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Blackpool Illuminations: £2m investment in 2015/16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2" descr="P:\Philip W\Illuminations\lightpool artwork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455"/>
          <a:stretch>
            <a:fillRect/>
          </a:stretch>
        </p:blipFill>
        <p:spPr bwMode="auto">
          <a:xfrm>
            <a:off x="2289223" y="1137137"/>
            <a:ext cx="4429445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3" y="5262375"/>
            <a:ext cx="1263195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98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Long-term re-positioning of Blackpool as quality destination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Year-round destination – events and attractions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Clear </a:t>
            </a:r>
            <a:r>
              <a:rPr lang="en-GB" sz="2000" dirty="0">
                <a:solidFill>
                  <a:schemeClr val="bg1"/>
                </a:solidFill>
                <a:cs typeface="Arial" panose="020B0604020202020204" pitchFamily="34" charset="0"/>
              </a:rPr>
              <a:t>linkages between town and beach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Maximise status, role and relevance of heritage sites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>
                <a:solidFill>
                  <a:schemeClr val="bg1"/>
                </a:solidFill>
                <a:cs typeface="Arial" panose="020B0604020202020204" pitchFamily="34" charset="0"/>
              </a:rPr>
              <a:t>Retail, business, civic and cultural centre for Fylde Coast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Enhance transport connections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Deliver high quality public realm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Create jobs, business confidence and inward investment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Delivered through Destination Management Plan</a:t>
            </a:r>
          </a:p>
          <a:p>
            <a:pPr algn="ctr"/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826" y="1234495"/>
            <a:ext cx="653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Key Aims of Resort Regeneration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LightPool</a:t>
            </a:r>
            <a:r>
              <a:rPr lang="en-GB" sz="2800" dirty="0" smtClean="0">
                <a:solidFill>
                  <a:schemeClr val="bg1"/>
                </a:solidFill>
              </a:rPr>
              <a:t>: Reinventing the Illuminations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273"/>
          <a:stretch/>
        </p:blipFill>
        <p:spPr>
          <a:xfrm>
            <a:off x="2024974" y="1477142"/>
            <a:ext cx="4708378" cy="3312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4" y="4708193"/>
            <a:ext cx="1263195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45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LightPool</a:t>
            </a:r>
            <a:r>
              <a:rPr lang="en-GB" sz="2800" dirty="0" smtClean="0">
                <a:solidFill>
                  <a:schemeClr val="bg1"/>
                </a:solidFill>
              </a:rPr>
              <a:t>: Connecting town and beach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00" y="1133296"/>
            <a:ext cx="5815399" cy="3852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68" y="4033939"/>
            <a:ext cx="1263195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6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6573" y="249857"/>
            <a:ext cx="370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LightPool</a:t>
            </a:r>
            <a:r>
              <a:rPr lang="en-GB" sz="2800" dirty="0" smtClean="0">
                <a:solidFill>
                  <a:schemeClr val="bg1"/>
                </a:solidFill>
              </a:rPr>
              <a:t>: New for 2016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64" y="480767"/>
            <a:ext cx="3452400" cy="49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981" y="2059710"/>
            <a:ext cx="41432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GB" dirty="0" smtClean="0">
                <a:solidFill>
                  <a:schemeClr val="bg1"/>
                </a:solidFill>
              </a:rPr>
              <a:t>Internationally-designed 3D projection </a:t>
            </a:r>
          </a:p>
          <a:p>
            <a:pPr marL="285750" indent="-285750">
              <a:buBlip>
                <a:blip r:embed="rId5"/>
              </a:buBlip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Blip>
                <a:blip r:embed="rId5"/>
              </a:buBlip>
            </a:pPr>
            <a:r>
              <a:rPr lang="en-GB" dirty="0" smtClean="0">
                <a:solidFill>
                  <a:schemeClr val="bg1"/>
                </a:solidFill>
              </a:rPr>
              <a:t>Town centre festival, October</a:t>
            </a:r>
          </a:p>
          <a:p>
            <a:pPr marL="285750" indent="-285750">
              <a:buBlip>
                <a:blip r:embed="rId5"/>
              </a:buBlip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Blip>
                <a:blip r:embed="rId5"/>
              </a:buBlip>
            </a:pPr>
            <a:r>
              <a:rPr lang="en-GB" dirty="0" smtClean="0">
                <a:solidFill>
                  <a:schemeClr val="bg1"/>
                </a:solidFill>
              </a:rPr>
              <a:t>Neon exhibition with Tracey </a:t>
            </a:r>
            <a:r>
              <a:rPr lang="en-GB" dirty="0" err="1" smtClean="0">
                <a:solidFill>
                  <a:schemeClr val="bg1"/>
                </a:solidFill>
              </a:rPr>
              <a:t>Emin</a:t>
            </a:r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Blip>
                <a:blip r:embed="rId5"/>
              </a:buBlip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Blip>
                <a:blip r:embed="rId5"/>
              </a:buBlip>
            </a:pPr>
            <a:r>
              <a:rPr lang="en-GB" dirty="0" smtClean="0">
                <a:solidFill>
                  <a:schemeClr val="bg1"/>
                </a:solidFill>
              </a:rPr>
              <a:t>16 resort ambassadors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1" y="4789142"/>
            <a:ext cx="1263195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00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3880" y="480767"/>
            <a:ext cx="75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The role of Blackpool’s CCT team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84" y="1114824"/>
            <a:ext cx="5624937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Support Town Centre Strategy and Destination Management Plan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Develop ethos of town centre/visitor economy partnership working (including Town Centre BID and Healthy High Streets)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Focus on the early evening economy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Grow footfall via cultural, leisure and retail economy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Engage with local community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Job creation in town centre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Devise initiatives to reduce vacant property rates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Maximising potential of CCF programme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Support and refine CCF bids</a:t>
            </a:r>
          </a:p>
          <a:p>
            <a:pPr algn="ctr"/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308" y="1256145"/>
            <a:ext cx="6123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Overarching objectives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ceedthee\AppData\Local\Microsoft\Windows\Temporary Internet Files\Content.Outlook\R2OK9K1U\Coast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523" y="445943"/>
            <a:ext cx="157162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1899" y="2595418"/>
            <a:ext cx="5319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Any Questions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Retention of the resort’s “golden core”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Elimination of sub-standard accommodation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Change in negative public perceptions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Under-performing retail centre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Lack of connectivity between “city” and beach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Seasonal nature of tourism-related employment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Growing threat from urban destinations – leisure/business tourism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Building sustainable town centre/visitor economy partnership (CCT)</a:t>
            </a:r>
          </a:p>
          <a:p>
            <a:pPr algn="ctr"/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6953" y="1234495"/>
            <a:ext cx="6539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The Challenges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4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6" y="1728914"/>
            <a:ext cx="74283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Remodelling of seafront and promenade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Hounds Hill Shopping Centre Phase 1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Revitalised tramway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£2m CCF investment in Illuminations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Town centre regeneration schemes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Gateways to Blackpool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Acquisition and regeneration of key leisure assets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Programme of world-class events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Private sector investment in visitor economy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Securing of first “Blue Flag” for South Beach</a:t>
            </a:r>
          </a:p>
          <a:p>
            <a:pPr algn="ctr"/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5235" y="994535"/>
            <a:ext cx="6123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What’s already been achieved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6" y="1691968"/>
            <a:ext cx="74283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Further regeneration of Winter Gardens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Hounds Hill Phase 2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Central Business District expansion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Completion of rail electrification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Tramway extension to main rail network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New housing replacing outmoded hotel stock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Central Station site redevelopment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Enhanced conference facilities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Further private sector investment in visitor economy</a:t>
            </a:r>
          </a:p>
          <a:p>
            <a:pPr marL="342900" indent="-342900">
              <a:buBlip>
                <a:blip r:embed="rId4"/>
              </a:buBlip>
            </a:pPr>
            <a:r>
              <a:rPr lang="en-GB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Future CCF bids via Coastal Communities Team</a:t>
            </a:r>
          </a:p>
          <a:p>
            <a:endParaRPr lang="en-GB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5235" y="914399"/>
            <a:ext cx="6123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Future developments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Z:\Phillip Welsh\Town Centre Brochure\new prom_160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58"/>
          <a:stretch/>
        </p:blipFill>
        <p:spPr bwMode="auto">
          <a:xfrm>
            <a:off x="967086" y="999241"/>
            <a:ext cx="7151213" cy="395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7086" y="480767"/>
            <a:ext cx="7757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Remodelled Seafront - £200m investment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ceedthee.BBCDOM1.001\AppData\Local\Microsoft\Windows\Temporary Internet Files\Content.Outlook\36KAQLD6\DSC_0142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33"/>
          <a:stretch/>
        </p:blipFill>
        <p:spPr bwMode="auto">
          <a:xfrm>
            <a:off x="1118393" y="886690"/>
            <a:ext cx="6722279" cy="404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8393" y="203200"/>
            <a:ext cx="735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Tower Festival Headland – outdoor event space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1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line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9142"/>
            <a:ext cx="9144000" cy="1992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827" y="1913641"/>
            <a:ext cx="7428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Philip Welsh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 of Visitor Economy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8533" y="480767"/>
            <a:ext cx="720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Public Artwork: The Comedy Carpet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081142"/>
            <a:ext cx="5539096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8270c081-d9f3-48ae-83c7-c2320a8ca25c"/>
</file>

<file path=customXml/itemProps1.xml><?xml version="1.0" encoding="utf-8"?>
<ds:datastoreItem xmlns:ds="http://schemas.openxmlformats.org/officeDocument/2006/customXml" ds:itemID="{5B3B8BE9-B58E-4502-8279-386C73522CE7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876</Words>
  <Application>Microsoft Office PowerPoint</Application>
  <PresentationFormat>On-screen Show (4:3)</PresentationFormat>
  <Paragraphs>247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McAuley</dc:creator>
  <cp:lastModifiedBy>Amanda Eastwood</cp:lastModifiedBy>
  <cp:revision>59</cp:revision>
  <cp:lastPrinted>2015-03-23T17:01:35Z</cp:lastPrinted>
  <dcterms:created xsi:type="dcterms:W3CDTF">2015-03-23T16:11:10Z</dcterms:created>
  <dcterms:modified xsi:type="dcterms:W3CDTF">2017-09-27T14:14:18Z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eb281a4b-ea9e-4749-9af4-0083145e79c5</vt:lpwstr>
  </property>
  <property fmtid="{D5CDD505-2E9C-101B-9397-08002B2CF9AE}" pid="3" name="bjDocumentSecurityLabel">
    <vt:lpwstr>No Marking</vt:lpwstr>
  </property>
  <property fmtid="{D5CDD505-2E9C-101B-9397-08002B2CF9AE}" pid="4" name="bjSaver">
    <vt:lpwstr>yZ4/LFF8y//0d09ZumYi7FLHT5RD6tyx</vt:lpwstr>
  </property>
</Properties>
</file>