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2"/>
  </p:sldMasterIdLst>
  <p:notesMasterIdLst>
    <p:notesMasterId r:id="rId30"/>
  </p:notesMasterIdLst>
  <p:handoutMasterIdLst>
    <p:handoutMasterId r:id="rId31"/>
  </p:handoutMasterIdLst>
  <p:sldIdLst>
    <p:sldId id="256" r:id="rId3"/>
    <p:sldId id="306" r:id="rId4"/>
    <p:sldId id="265" r:id="rId5"/>
    <p:sldId id="276" r:id="rId6"/>
    <p:sldId id="287" r:id="rId7"/>
    <p:sldId id="284" r:id="rId8"/>
    <p:sldId id="277" r:id="rId9"/>
    <p:sldId id="266" r:id="rId10"/>
    <p:sldId id="289" r:id="rId11"/>
    <p:sldId id="291" r:id="rId12"/>
    <p:sldId id="292" r:id="rId13"/>
    <p:sldId id="290" r:id="rId14"/>
    <p:sldId id="267" r:id="rId15"/>
    <p:sldId id="288" r:id="rId16"/>
    <p:sldId id="294" r:id="rId17"/>
    <p:sldId id="302" r:id="rId18"/>
    <p:sldId id="268" r:id="rId19"/>
    <p:sldId id="279" r:id="rId20"/>
    <p:sldId id="304" r:id="rId21"/>
    <p:sldId id="269" r:id="rId22"/>
    <p:sldId id="298" r:id="rId23"/>
    <p:sldId id="285" r:id="rId24"/>
    <p:sldId id="301" r:id="rId25"/>
    <p:sldId id="297" r:id="rId26"/>
    <p:sldId id="295" r:id="rId27"/>
    <p:sldId id="300" r:id="rId28"/>
    <p:sldId id="305" r:id="rId29"/>
  </p:sldIdLst>
  <p:sldSz cx="9144000" cy="6858000" type="screen4x3"/>
  <p:notesSz cx="6858000" cy="9144000"/>
  <p:defaultTextStyle>
    <a:defPPr>
      <a:defRPr lang="en-GB"/>
    </a:defPPr>
    <a:lvl1pPr algn="l" defTabSz="449263" rtl="0" fontAlgn="base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Arial" charset="0"/>
      <a:defRPr kern="1200">
        <a:solidFill>
          <a:schemeClr val="bg1"/>
        </a:solidFill>
        <a:latin typeface="Arial" charset="0"/>
        <a:ea typeface="+mn-ea"/>
        <a:cs typeface="+mn-cs"/>
      </a:defRPr>
    </a:lvl1pPr>
    <a:lvl2pPr marL="457200" algn="l" defTabSz="449263" rtl="0" fontAlgn="base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Arial" charset="0"/>
      <a:defRPr kern="1200">
        <a:solidFill>
          <a:schemeClr val="bg1"/>
        </a:solidFill>
        <a:latin typeface="Arial" charset="0"/>
        <a:ea typeface="+mn-ea"/>
        <a:cs typeface="+mn-cs"/>
      </a:defRPr>
    </a:lvl2pPr>
    <a:lvl3pPr marL="914400" algn="l" defTabSz="449263" rtl="0" fontAlgn="base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Arial" charset="0"/>
      <a:defRPr kern="1200">
        <a:solidFill>
          <a:schemeClr val="bg1"/>
        </a:solidFill>
        <a:latin typeface="Arial" charset="0"/>
        <a:ea typeface="+mn-ea"/>
        <a:cs typeface="+mn-cs"/>
      </a:defRPr>
    </a:lvl3pPr>
    <a:lvl4pPr marL="1371600" algn="l" defTabSz="449263" rtl="0" fontAlgn="base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Arial" charset="0"/>
      <a:defRPr kern="1200">
        <a:solidFill>
          <a:schemeClr val="bg1"/>
        </a:solidFill>
        <a:latin typeface="Arial" charset="0"/>
        <a:ea typeface="+mn-ea"/>
        <a:cs typeface="+mn-cs"/>
      </a:defRPr>
    </a:lvl4pPr>
    <a:lvl5pPr marL="1828800" algn="l" defTabSz="449263" rtl="0" fontAlgn="base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Arial" charset="0"/>
      <a:defRPr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801A"/>
    <a:srgbClr val="1D388D"/>
    <a:srgbClr val="3126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preferSingleView="1">
    <p:restoredLeft sz="18068" autoAdjust="0"/>
    <p:restoredTop sz="80580" autoAdjust="0"/>
  </p:normalViewPr>
  <p:slideViewPr>
    <p:cSldViewPr>
      <p:cViewPr varScale="1">
        <p:scale>
          <a:sx n="133" d="100"/>
          <a:sy n="133" d="100"/>
        </p:scale>
        <p:origin x="1902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-3270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221593-612C-4C66-A24F-D6BAB323225F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B5C29625-49DB-4414-8839-5B044000B4AF}">
      <dgm:prSet phldrT="[Text]"/>
      <dgm:spPr/>
      <dgm:t>
        <a:bodyPr/>
        <a:lstStyle/>
        <a:p>
          <a:r>
            <a:rPr lang="en-GB" dirty="0" smtClean="0"/>
            <a:t>0- 15 minutes</a:t>
          </a:r>
        </a:p>
        <a:p>
          <a:r>
            <a:rPr lang="en-GB" dirty="0" smtClean="0"/>
            <a:t>161,092</a:t>
          </a:r>
          <a:endParaRPr lang="en-GB" dirty="0"/>
        </a:p>
      </dgm:t>
    </dgm:pt>
    <dgm:pt modelId="{E56C30E2-25D2-4778-A3A1-768ABD9D96D8}" type="parTrans" cxnId="{B1EBC7B9-8EFE-4F77-BFC6-6760E0CCF9A8}">
      <dgm:prSet/>
      <dgm:spPr/>
      <dgm:t>
        <a:bodyPr/>
        <a:lstStyle/>
        <a:p>
          <a:endParaRPr lang="en-GB"/>
        </a:p>
      </dgm:t>
    </dgm:pt>
    <dgm:pt modelId="{479DCC5C-0D6F-4F70-A32D-333F06FE7F25}" type="sibTrans" cxnId="{B1EBC7B9-8EFE-4F77-BFC6-6760E0CCF9A8}">
      <dgm:prSet/>
      <dgm:spPr/>
      <dgm:t>
        <a:bodyPr/>
        <a:lstStyle/>
        <a:p>
          <a:endParaRPr lang="en-GB"/>
        </a:p>
      </dgm:t>
    </dgm:pt>
    <dgm:pt modelId="{D2668C32-9D89-4060-8796-C2B6623843A4}">
      <dgm:prSet phldrT="[Text]"/>
      <dgm:spPr/>
      <dgm:t>
        <a:bodyPr/>
        <a:lstStyle/>
        <a:p>
          <a:r>
            <a:rPr lang="en-GB" dirty="0" smtClean="0"/>
            <a:t>16-30 minutes</a:t>
          </a:r>
        </a:p>
        <a:p>
          <a:r>
            <a:rPr lang="en-GB" dirty="0" smtClean="0"/>
            <a:t>516,155</a:t>
          </a:r>
        </a:p>
      </dgm:t>
    </dgm:pt>
    <dgm:pt modelId="{70AB0027-063C-4033-84E0-9A2C833039C8}" type="parTrans" cxnId="{37AF482B-58D7-420C-9E81-3013604F462B}">
      <dgm:prSet/>
      <dgm:spPr/>
      <dgm:t>
        <a:bodyPr/>
        <a:lstStyle/>
        <a:p>
          <a:endParaRPr lang="en-GB"/>
        </a:p>
      </dgm:t>
    </dgm:pt>
    <dgm:pt modelId="{48B52178-BD06-4B14-B5F8-A94B8B03EF88}" type="sibTrans" cxnId="{37AF482B-58D7-420C-9E81-3013604F462B}">
      <dgm:prSet/>
      <dgm:spPr/>
      <dgm:t>
        <a:bodyPr/>
        <a:lstStyle/>
        <a:p>
          <a:endParaRPr lang="en-GB"/>
        </a:p>
      </dgm:t>
    </dgm:pt>
    <dgm:pt modelId="{EA2CC081-9540-4855-AFC5-5EAE071B85FA}">
      <dgm:prSet phldrT="[Text]"/>
      <dgm:spPr/>
      <dgm:t>
        <a:bodyPr/>
        <a:lstStyle/>
        <a:p>
          <a:r>
            <a:rPr lang="en-GB" dirty="0" smtClean="0"/>
            <a:t>31-60 minutes</a:t>
          </a:r>
        </a:p>
        <a:p>
          <a:r>
            <a:rPr lang="en-GB" dirty="0" smtClean="0"/>
            <a:t>1,5121,251</a:t>
          </a:r>
          <a:endParaRPr lang="en-GB" dirty="0"/>
        </a:p>
      </dgm:t>
    </dgm:pt>
    <dgm:pt modelId="{892331A6-74C7-4191-996C-D49BF067AF3E}" type="parTrans" cxnId="{0DFA2C5E-4B60-42FF-81E1-4024461C6E44}">
      <dgm:prSet/>
      <dgm:spPr/>
      <dgm:t>
        <a:bodyPr/>
        <a:lstStyle/>
        <a:p>
          <a:endParaRPr lang="en-GB"/>
        </a:p>
      </dgm:t>
    </dgm:pt>
    <dgm:pt modelId="{AF335AF5-938F-43DE-952F-C5DBA96143B7}" type="sibTrans" cxnId="{0DFA2C5E-4B60-42FF-81E1-4024461C6E44}">
      <dgm:prSet/>
      <dgm:spPr/>
      <dgm:t>
        <a:bodyPr/>
        <a:lstStyle/>
        <a:p>
          <a:endParaRPr lang="en-GB"/>
        </a:p>
      </dgm:t>
    </dgm:pt>
    <dgm:pt modelId="{B8C403C4-9314-4E7D-8479-52C695395780}" type="pres">
      <dgm:prSet presAssocID="{0D221593-612C-4C66-A24F-D6BAB323225F}" presName="compositeShape" presStyleCnt="0">
        <dgm:presLayoutVars>
          <dgm:chMax val="7"/>
          <dgm:dir/>
          <dgm:resizeHandles val="exact"/>
        </dgm:presLayoutVars>
      </dgm:prSet>
      <dgm:spPr/>
    </dgm:pt>
    <dgm:pt modelId="{232652A5-29E5-4BDC-BC4F-4AC97CFF44E7}" type="pres">
      <dgm:prSet presAssocID="{0D221593-612C-4C66-A24F-D6BAB323225F}" presName="wedge1" presStyleLbl="node1" presStyleIdx="0" presStyleCnt="3"/>
      <dgm:spPr/>
      <dgm:t>
        <a:bodyPr/>
        <a:lstStyle/>
        <a:p>
          <a:endParaRPr lang="en-GB"/>
        </a:p>
      </dgm:t>
    </dgm:pt>
    <dgm:pt modelId="{2C8111AD-33AA-4F66-9BD4-CC6BBA1F0AF0}" type="pres">
      <dgm:prSet presAssocID="{0D221593-612C-4C66-A24F-D6BAB323225F}" presName="dummy1a" presStyleCnt="0"/>
      <dgm:spPr/>
    </dgm:pt>
    <dgm:pt modelId="{32ACADCE-F233-457A-9018-0BC5CDE3D8D8}" type="pres">
      <dgm:prSet presAssocID="{0D221593-612C-4C66-A24F-D6BAB323225F}" presName="dummy1b" presStyleCnt="0"/>
      <dgm:spPr/>
    </dgm:pt>
    <dgm:pt modelId="{CF88FBB8-7829-4035-9CFA-07435F507595}" type="pres">
      <dgm:prSet presAssocID="{0D221593-612C-4C66-A24F-D6BAB323225F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1F628AA-9D02-4754-A531-1FEACB81325F}" type="pres">
      <dgm:prSet presAssocID="{0D221593-612C-4C66-A24F-D6BAB323225F}" presName="wedge2" presStyleLbl="node1" presStyleIdx="1" presStyleCnt="3"/>
      <dgm:spPr/>
      <dgm:t>
        <a:bodyPr/>
        <a:lstStyle/>
        <a:p>
          <a:endParaRPr lang="en-GB"/>
        </a:p>
      </dgm:t>
    </dgm:pt>
    <dgm:pt modelId="{72AA6C89-D433-4BCE-96DF-E8BD377BDB33}" type="pres">
      <dgm:prSet presAssocID="{0D221593-612C-4C66-A24F-D6BAB323225F}" presName="dummy2a" presStyleCnt="0"/>
      <dgm:spPr/>
    </dgm:pt>
    <dgm:pt modelId="{8E5F3547-49EF-4A40-9687-2C1A57FE1957}" type="pres">
      <dgm:prSet presAssocID="{0D221593-612C-4C66-A24F-D6BAB323225F}" presName="dummy2b" presStyleCnt="0"/>
      <dgm:spPr/>
    </dgm:pt>
    <dgm:pt modelId="{0B96BB5E-7CB8-4451-ADC4-4BE844554623}" type="pres">
      <dgm:prSet presAssocID="{0D221593-612C-4C66-A24F-D6BAB323225F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6F6FF56-57C8-449D-85DC-C69443C6AB07}" type="pres">
      <dgm:prSet presAssocID="{0D221593-612C-4C66-A24F-D6BAB323225F}" presName="wedge3" presStyleLbl="node1" presStyleIdx="2" presStyleCnt="3"/>
      <dgm:spPr/>
      <dgm:t>
        <a:bodyPr/>
        <a:lstStyle/>
        <a:p>
          <a:endParaRPr lang="en-GB"/>
        </a:p>
      </dgm:t>
    </dgm:pt>
    <dgm:pt modelId="{1AD56439-45CE-4899-B1F3-DEF6EE82EDD8}" type="pres">
      <dgm:prSet presAssocID="{0D221593-612C-4C66-A24F-D6BAB323225F}" presName="dummy3a" presStyleCnt="0"/>
      <dgm:spPr/>
    </dgm:pt>
    <dgm:pt modelId="{8C6BB463-8E60-42F3-951B-5F5E13F184A0}" type="pres">
      <dgm:prSet presAssocID="{0D221593-612C-4C66-A24F-D6BAB323225F}" presName="dummy3b" presStyleCnt="0"/>
      <dgm:spPr/>
    </dgm:pt>
    <dgm:pt modelId="{D8426389-CC83-4BFE-80BA-EA5DC381B1EE}" type="pres">
      <dgm:prSet presAssocID="{0D221593-612C-4C66-A24F-D6BAB323225F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4781358-C1BF-4850-A7DA-FA72C0F1D42A}" type="pres">
      <dgm:prSet presAssocID="{479DCC5C-0D6F-4F70-A32D-333F06FE7F25}" presName="arrowWedge1" presStyleLbl="fgSibTrans2D1" presStyleIdx="0" presStyleCnt="3"/>
      <dgm:spPr/>
    </dgm:pt>
    <dgm:pt modelId="{28127164-9A4C-45DC-A166-29D043AFDA53}" type="pres">
      <dgm:prSet presAssocID="{48B52178-BD06-4B14-B5F8-A94B8B03EF88}" presName="arrowWedge2" presStyleLbl="fgSibTrans2D1" presStyleIdx="1" presStyleCnt="3"/>
      <dgm:spPr/>
    </dgm:pt>
    <dgm:pt modelId="{A0C176C7-973E-4461-B9E5-FB85022387D1}" type="pres">
      <dgm:prSet presAssocID="{AF335AF5-938F-43DE-952F-C5DBA96143B7}" presName="arrowWedge3" presStyleLbl="fgSibTrans2D1" presStyleIdx="2" presStyleCnt="3"/>
      <dgm:spPr/>
    </dgm:pt>
  </dgm:ptLst>
  <dgm:cxnLst>
    <dgm:cxn modelId="{68EEF7F6-4CB2-45BD-9847-75B75CBEE667}" type="presOf" srcId="{EA2CC081-9540-4855-AFC5-5EAE071B85FA}" destId="{D8426389-CC83-4BFE-80BA-EA5DC381B1EE}" srcOrd="1" destOrd="0" presId="urn:microsoft.com/office/officeart/2005/8/layout/cycle8"/>
    <dgm:cxn modelId="{10106360-A41A-4D1A-9717-9460B85C7FD1}" type="presOf" srcId="{B5C29625-49DB-4414-8839-5B044000B4AF}" destId="{232652A5-29E5-4BDC-BC4F-4AC97CFF44E7}" srcOrd="0" destOrd="0" presId="urn:microsoft.com/office/officeart/2005/8/layout/cycle8"/>
    <dgm:cxn modelId="{411B1B85-DC50-4945-A024-DD9F52A26FE9}" type="presOf" srcId="{0D221593-612C-4C66-A24F-D6BAB323225F}" destId="{B8C403C4-9314-4E7D-8479-52C695395780}" srcOrd="0" destOrd="0" presId="urn:microsoft.com/office/officeart/2005/8/layout/cycle8"/>
    <dgm:cxn modelId="{165EBD11-CDDF-4ABB-AF0F-2D8C7B3791AC}" type="presOf" srcId="{D2668C32-9D89-4060-8796-C2B6623843A4}" destId="{0B96BB5E-7CB8-4451-ADC4-4BE844554623}" srcOrd="1" destOrd="0" presId="urn:microsoft.com/office/officeart/2005/8/layout/cycle8"/>
    <dgm:cxn modelId="{5E655006-3E9F-4616-B5AF-A75A03C77861}" type="presOf" srcId="{EA2CC081-9540-4855-AFC5-5EAE071B85FA}" destId="{96F6FF56-57C8-449D-85DC-C69443C6AB07}" srcOrd="0" destOrd="0" presId="urn:microsoft.com/office/officeart/2005/8/layout/cycle8"/>
    <dgm:cxn modelId="{8D00B47F-A711-41EA-A6F4-668120CFE663}" type="presOf" srcId="{B5C29625-49DB-4414-8839-5B044000B4AF}" destId="{CF88FBB8-7829-4035-9CFA-07435F507595}" srcOrd="1" destOrd="0" presId="urn:microsoft.com/office/officeart/2005/8/layout/cycle8"/>
    <dgm:cxn modelId="{37AF482B-58D7-420C-9E81-3013604F462B}" srcId="{0D221593-612C-4C66-A24F-D6BAB323225F}" destId="{D2668C32-9D89-4060-8796-C2B6623843A4}" srcOrd="1" destOrd="0" parTransId="{70AB0027-063C-4033-84E0-9A2C833039C8}" sibTransId="{48B52178-BD06-4B14-B5F8-A94B8B03EF88}"/>
    <dgm:cxn modelId="{CEC1C7EA-F13F-4384-9A26-D54270B26C16}" type="presOf" srcId="{D2668C32-9D89-4060-8796-C2B6623843A4}" destId="{B1F628AA-9D02-4754-A531-1FEACB81325F}" srcOrd="0" destOrd="0" presId="urn:microsoft.com/office/officeart/2005/8/layout/cycle8"/>
    <dgm:cxn modelId="{0DFA2C5E-4B60-42FF-81E1-4024461C6E44}" srcId="{0D221593-612C-4C66-A24F-D6BAB323225F}" destId="{EA2CC081-9540-4855-AFC5-5EAE071B85FA}" srcOrd="2" destOrd="0" parTransId="{892331A6-74C7-4191-996C-D49BF067AF3E}" sibTransId="{AF335AF5-938F-43DE-952F-C5DBA96143B7}"/>
    <dgm:cxn modelId="{B1EBC7B9-8EFE-4F77-BFC6-6760E0CCF9A8}" srcId="{0D221593-612C-4C66-A24F-D6BAB323225F}" destId="{B5C29625-49DB-4414-8839-5B044000B4AF}" srcOrd="0" destOrd="0" parTransId="{E56C30E2-25D2-4778-A3A1-768ABD9D96D8}" sibTransId="{479DCC5C-0D6F-4F70-A32D-333F06FE7F25}"/>
    <dgm:cxn modelId="{7C82D591-5B3F-4546-80C4-48E1032CC831}" type="presParOf" srcId="{B8C403C4-9314-4E7D-8479-52C695395780}" destId="{232652A5-29E5-4BDC-BC4F-4AC97CFF44E7}" srcOrd="0" destOrd="0" presId="urn:microsoft.com/office/officeart/2005/8/layout/cycle8"/>
    <dgm:cxn modelId="{3B5A21CA-1C74-405B-9267-6A7982A5DBCF}" type="presParOf" srcId="{B8C403C4-9314-4E7D-8479-52C695395780}" destId="{2C8111AD-33AA-4F66-9BD4-CC6BBA1F0AF0}" srcOrd="1" destOrd="0" presId="urn:microsoft.com/office/officeart/2005/8/layout/cycle8"/>
    <dgm:cxn modelId="{3E70C69E-3257-4618-B76B-B912123D28E6}" type="presParOf" srcId="{B8C403C4-9314-4E7D-8479-52C695395780}" destId="{32ACADCE-F233-457A-9018-0BC5CDE3D8D8}" srcOrd="2" destOrd="0" presId="urn:microsoft.com/office/officeart/2005/8/layout/cycle8"/>
    <dgm:cxn modelId="{FA88A5A2-35C9-4D54-B60B-EB9C6ECF33DB}" type="presParOf" srcId="{B8C403C4-9314-4E7D-8479-52C695395780}" destId="{CF88FBB8-7829-4035-9CFA-07435F507595}" srcOrd="3" destOrd="0" presId="urn:microsoft.com/office/officeart/2005/8/layout/cycle8"/>
    <dgm:cxn modelId="{BEEF61E9-B300-4778-900B-333605DE7E68}" type="presParOf" srcId="{B8C403C4-9314-4E7D-8479-52C695395780}" destId="{B1F628AA-9D02-4754-A531-1FEACB81325F}" srcOrd="4" destOrd="0" presId="urn:microsoft.com/office/officeart/2005/8/layout/cycle8"/>
    <dgm:cxn modelId="{4B9B901D-247A-4BC1-92D1-153AE281C450}" type="presParOf" srcId="{B8C403C4-9314-4E7D-8479-52C695395780}" destId="{72AA6C89-D433-4BCE-96DF-E8BD377BDB33}" srcOrd="5" destOrd="0" presId="urn:microsoft.com/office/officeart/2005/8/layout/cycle8"/>
    <dgm:cxn modelId="{FB240467-614B-460C-B3E6-5838707E2EDF}" type="presParOf" srcId="{B8C403C4-9314-4E7D-8479-52C695395780}" destId="{8E5F3547-49EF-4A40-9687-2C1A57FE1957}" srcOrd="6" destOrd="0" presId="urn:microsoft.com/office/officeart/2005/8/layout/cycle8"/>
    <dgm:cxn modelId="{135349FD-5B59-46D3-94F3-636678F9FC64}" type="presParOf" srcId="{B8C403C4-9314-4E7D-8479-52C695395780}" destId="{0B96BB5E-7CB8-4451-ADC4-4BE844554623}" srcOrd="7" destOrd="0" presId="urn:microsoft.com/office/officeart/2005/8/layout/cycle8"/>
    <dgm:cxn modelId="{0A0ED449-AAA0-488E-993B-E856589FCA4A}" type="presParOf" srcId="{B8C403C4-9314-4E7D-8479-52C695395780}" destId="{96F6FF56-57C8-449D-85DC-C69443C6AB07}" srcOrd="8" destOrd="0" presId="urn:microsoft.com/office/officeart/2005/8/layout/cycle8"/>
    <dgm:cxn modelId="{E1CF75B5-68B5-41D1-BDEF-1036F536EB59}" type="presParOf" srcId="{B8C403C4-9314-4E7D-8479-52C695395780}" destId="{1AD56439-45CE-4899-B1F3-DEF6EE82EDD8}" srcOrd="9" destOrd="0" presId="urn:microsoft.com/office/officeart/2005/8/layout/cycle8"/>
    <dgm:cxn modelId="{00CB39C2-7BE5-4F4B-A888-8D6F8C0D1EB7}" type="presParOf" srcId="{B8C403C4-9314-4E7D-8479-52C695395780}" destId="{8C6BB463-8E60-42F3-951B-5F5E13F184A0}" srcOrd="10" destOrd="0" presId="urn:microsoft.com/office/officeart/2005/8/layout/cycle8"/>
    <dgm:cxn modelId="{2DB083B6-CACD-4521-A39A-14ED0D048212}" type="presParOf" srcId="{B8C403C4-9314-4E7D-8479-52C695395780}" destId="{D8426389-CC83-4BFE-80BA-EA5DC381B1EE}" srcOrd="11" destOrd="0" presId="urn:microsoft.com/office/officeart/2005/8/layout/cycle8"/>
    <dgm:cxn modelId="{85C32362-1E00-472D-84AD-A2A824469366}" type="presParOf" srcId="{B8C403C4-9314-4E7D-8479-52C695395780}" destId="{F4781358-C1BF-4850-A7DA-FA72C0F1D42A}" srcOrd="12" destOrd="0" presId="urn:microsoft.com/office/officeart/2005/8/layout/cycle8"/>
    <dgm:cxn modelId="{1497D471-A12C-4B84-BE50-6C6B90CB28CD}" type="presParOf" srcId="{B8C403C4-9314-4E7D-8479-52C695395780}" destId="{28127164-9A4C-45DC-A166-29D043AFDA53}" srcOrd="13" destOrd="0" presId="urn:microsoft.com/office/officeart/2005/8/layout/cycle8"/>
    <dgm:cxn modelId="{F91A547E-582D-42F3-8C6C-EA3B7C4AA568}" type="presParOf" srcId="{B8C403C4-9314-4E7D-8479-52C695395780}" destId="{A0C176C7-973E-4461-B9E5-FB85022387D1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2B5CEC-4161-4609-8859-1CB1E317C69B}" type="datetimeFigureOut">
              <a:rPr lang="en-GB" smtClean="0"/>
              <a:pPr/>
              <a:t>27/09/2017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7569D4-B01B-4219-969F-98179F4491B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77160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7" name="Rectangle 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5094141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11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679529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16136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84121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81095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32656" y="4343400"/>
            <a:ext cx="6264696" cy="4405064"/>
          </a:xfrm>
        </p:spPr>
        <p:txBody>
          <a:bodyPr>
            <a:normAutofit fontScale="77500" lnSpcReduction="20000"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72134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26525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21641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buFont typeface="Arial" pitchFamily="34" charset="0"/>
              <a:buNone/>
            </a:pPr>
            <a:endParaRPr lang="en-GB" sz="1200" dirty="0" smtClean="0"/>
          </a:p>
          <a:p>
            <a:pPr algn="just">
              <a:buFont typeface="Arial" pitchFamily="34" charset="0"/>
              <a:buChar char="•"/>
            </a:pPr>
            <a:endParaRPr lang="en-GB" sz="1200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84595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algn="just">
              <a:buFont typeface="Arial" pitchFamily="34" charset="0"/>
              <a:buNone/>
            </a:pPr>
            <a:endParaRPr lang="en-GB" sz="1200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46508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28278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just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lang="en-GB" sz="1200" dirty="0" smtClean="0"/>
          </a:p>
        </p:txBody>
      </p:sp>
    </p:spTree>
    <p:extLst>
      <p:ext uri="{BB962C8B-B14F-4D97-AF65-F5344CB8AC3E}">
        <p14:creationId xmlns:p14="http://schemas.microsoft.com/office/powerpoint/2010/main" val="2459265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0799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4174675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r>
              <a:rPr lang="en-GB" sz="2800" b="1" u="sng" baseline="0" dirty="0" smtClean="0">
                <a:solidFill>
                  <a:srgbClr val="FF0000"/>
                </a:solidFill>
              </a:rPr>
              <a:t>!</a:t>
            </a:r>
          </a:p>
          <a:p>
            <a:pPr>
              <a:buFont typeface="Arial" pitchFamily="34" charset="0"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60706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35462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49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0119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86232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37181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635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0494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GB" sz="1200" kern="1200" baseline="0" dirty="0" smtClean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265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27984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03716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endParaRPr lang="en-GB" baseline="0" dirty="0" smtClean="0"/>
          </a:p>
          <a:p>
            <a:pPr>
              <a:buFont typeface="Arial" pitchFamily="34" charset="0"/>
              <a:buNone/>
            </a:pPr>
            <a:endParaRPr lang="en-GB" dirty="0" smtClean="0"/>
          </a:p>
          <a:p>
            <a:pPr>
              <a:buFont typeface="Arial" pitchFamily="34" charset="0"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783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60648" y="4343400"/>
            <a:ext cx="6336704" cy="4405064"/>
          </a:xfrm>
        </p:spPr>
        <p:txBody>
          <a:bodyPr>
            <a:normAutofit fontScale="85000" lnSpcReduction="10000"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0739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805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 bwMode="auto">
          <a:xfrm>
            <a:off x="495771" y="6194697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smtClean="0">
                <a:solidFill>
                  <a:schemeClr val="bg1"/>
                </a:solidFill>
                <a:cs typeface="Tahoma" pitchFamily="34" charset="0"/>
              </a:defRPr>
            </a:lvl1pPr>
          </a:lstStyle>
          <a:p>
            <a:pPr>
              <a:defRPr/>
            </a:pPr>
            <a:r>
              <a:rPr lang="en-GB" dirty="0" smtClean="0"/>
              <a:t>Page </a:t>
            </a:r>
            <a:fld id="{F0E2D41B-8856-4341-9F44-8985C6A3F3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F35C26-5292-4080-BC93-17CB4873C451}" type="datetimeFigureOut">
              <a:rPr lang="en-US" smtClean="0"/>
              <a:pPr/>
              <a:t>9/27/2017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C1075D3-4681-4BB2-9BD7-E504C815F9F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Freeform 9"/>
          <p:cNvSpPr>
            <a:spLocks noChangeArrowheads="1"/>
          </p:cNvSpPr>
          <p:nvPr/>
        </p:nvSpPr>
        <p:spPr bwMode="auto">
          <a:xfrm>
            <a:off x="0" y="5733256"/>
            <a:ext cx="9144000" cy="1124744"/>
          </a:xfrm>
          <a:custGeom>
            <a:avLst/>
            <a:gdLst/>
            <a:ahLst/>
            <a:cxnLst>
              <a:cxn ang="0">
                <a:pos x="0" y="3500"/>
              </a:cxn>
              <a:cxn ang="0">
                <a:pos x="0" y="0"/>
              </a:cxn>
              <a:cxn ang="0">
                <a:pos x="25400" y="0"/>
              </a:cxn>
              <a:cxn ang="0">
                <a:pos x="25400" y="3500"/>
              </a:cxn>
              <a:cxn ang="0">
                <a:pos x="0" y="3500"/>
              </a:cxn>
            </a:cxnLst>
            <a:rect l="0" t="0" r="r" b="b"/>
            <a:pathLst>
              <a:path w="25401" h="3501">
                <a:moveTo>
                  <a:pt x="0" y="3500"/>
                </a:moveTo>
                <a:lnTo>
                  <a:pt x="0" y="0"/>
                </a:lnTo>
                <a:lnTo>
                  <a:pt x="25400" y="0"/>
                </a:lnTo>
                <a:lnTo>
                  <a:pt x="25400" y="3500"/>
                </a:lnTo>
                <a:lnTo>
                  <a:pt x="0" y="3500"/>
                </a:lnTo>
              </a:path>
            </a:pathLst>
          </a:custGeom>
          <a:solidFill>
            <a:srgbClr val="1D388D"/>
          </a:solidFill>
          <a:ln w="9525">
            <a:solidFill>
              <a:srgbClr val="00008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dirty="0"/>
          </a:p>
        </p:txBody>
      </p:sp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60350"/>
            <a:ext cx="8228013" cy="720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25538"/>
            <a:ext cx="8228013" cy="4319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the outline text format</a:t>
            </a:r>
          </a:p>
          <a:p>
            <a:pPr lvl="1"/>
            <a:r>
              <a:rPr lang="en-GB" dirty="0" smtClean="0"/>
              <a:t>Second Outline Level</a:t>
            </a:r>
          </a:p>
          <a:p>
            <a:pPr lvl="2"/>
            <a:r>
              <a:rPr lang="en-GB" dirty="0" smtClean="0"/>
              <a:t>Third Outline Level</a:t>
            </a:r>
          </a:p>
          <a:p>
            <a:pPr lvl="3"/>
            <a:r>
              <a:rPr lang="en-GB" dirty="0" smtClean="0"/>
              <a:t>Fourth Outline Level</a:t>
            </a:r>
          </a:p>
          <a:p>
            <a:pPr lvl="4"/>
            <a:r>
              <a:rPr lang="en-GB" dirty="0" smtClean="0"/>
              <a:t>Fifth Outline Level</a:t>
            </a:r>
          </a:p>
          <a:p>
            <a:pPr lvl="4"/>
            <a:r>
              <a:rPr lang="en-GB" dirty="0" smtClean="0"/>
              <a:t>Sixth Outline Level</a:t>
            </a:r>
          </a:p>
          <a:p>
            <a:pPr lvl="4"/>
            <a:r>
              <a:rPr lang="en-GB" dirty="0" smtClean="0"/>
              <a:t>Seventh Outline Level</a:t>
            </a:r>
          </a:p>
          <a:p>
            <a:pPr lvl="4"/>
            <a:r>
              <a:rPr lang="en-GB" dirty="0" smtClean="0"/>
              <a:t>Eighth Outline Level</a:t>
            </a:r>
          </a:p>
          <a:p>
            <a:pPr lvl="4"/>
            <a:r>
              <a:rPr lang="en-GB" dirty="0" smtClean="0"/>
              <a:t>Ninth Outline Level</a:t>
            </a:r>
          </a:p>
        </p:txBody>
      </p:sp>
      <p:pic>
        <p:nvPicPr>
          <p:cNvPr id="1032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2160" y="6021288"/>
            <a:ext cx="2664296" cy="53593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" name="TextBox 2"/>
          <p:cNvSpPr txBox="1"/>
          <p:nvPr userDrawn="1"/>
        </p:nvSpPr>
        <p:spPr>
          <a:xfrm>
            <a:off x="395536" y="6165304"/>
            <a:ext cx="2736304" cy="280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/>
              <a:t>Page </a:t>
            </a:r>
            <a:fld id="{2C03F423-1698-A247-8466-D6FE352F9241}" type="slidenum">
              <a:rPr lang="en-US" sz="1300" smtClean="0"/>
              <a:pPr/>
              <a:t>‹#›</a:t>
            </a:fld>
            <a:endParaRPr lang="en-US" sz="13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669900"/>
        </a:buClr>
        <a:buSzPct val="100000"/>
        <a:buFont typeface="Arial" charset="0"/>
        <a:defRPr sz="3800" b="1">
          <a:solidFill>
            <a:srgbClr val="4B801A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669900"/>
        </a:buClr>
        <a:buSzPct val="100000"/>
        <a:buFont typeface="Arial" charset="0"/>
        <a:defRPr sz="4000" b="1">
          <a:solidFill>
            <a:srgbClr val="669900"/>
          </a:solidFill>
          <a:latin typeface="Arial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669900"/>
        </a:buClr>
        <a:buSzPct val="100000"/>
        <a:buFont typeface="Arial" charset="0"/>
        <a:defRPr sz="4000" b="1">
          <a:solidFill>
            <a:srgbClr val="669900"/>
          </a:solidFill>
          <a:latin typeface="Arial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669900"/>
        </a:buClr>
        <a:buSzPct val="100000"/>
        <a:buFont typeface="Arial" charset="0"/>
        <a:defRPr sz="4000" b="1">
          <a:solidFill>
            <a:srgbClr val="669900"/>
          </a:solidFill>
          <a:latin typeface="Arial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669900"/>
        </a:buClr>
        <a:buSzPct val="100000"/>
        <a:buFont typeface="Arial" charset="0"/>
        <a:defRPr sz="4000" b="1">
          <a:solidFill>
            <a:srgbClr val="669900"/>
          </a:solidFill>
          <a:latin typeface="Arial" charset="0"/>
        </a:defRPr>
      </a:lvl5pPr>
      <a:lvl6pPr marL="457200" algn="ctr" defTabSz="449263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669900"/>
        </a:buClr>
        <a:buSzPct val="100000"/>
        <a:buFont typeface="Arial" charset="0"/>
        <a:defRPr sz="4400">
          <a:solidFill>
            <a:srgbClr val="669900"/>
          </a:solidFill>
          <a:latin typeface="Arial" charset="0"/>
        </a:defRPr>
      </a:lvl6pPr>
      <a:lvl7pPr marL="914400" algn="ctr" defTabSz="449263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669900"/>
        </a:buClr>
        <a:buSzPct val="100000"/>
        <a:buFont typeface="Arial" charset="0"/>
        <a:defRPr sz="4400">
          <a:solidFill>
            <a:srgbClr val="669900"/>
          </a:solidFill>
          <a:latin typeface="Arial" charset="0"/>
        </a:defRPr>
      </a:lvl7pPr>
      <a:lvl8pPr marL="1371600" algn="ctr" defTabSz="449263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669900"/>
        </a:buClr>
        <a:buSzPct val="100000"/>
        <a:buFont typeface="Arial" charset="0"/>
        <a:defRPr sz="4400">
          <a:solidFill>
            <a:srgbClr val="669900"/>
          </a:solidFill>
          <a:latin typeface="Arial" charset="0"/>
        </a:defRPr>
      </a:lvl8pPr>
      <a:lvl9pPr marL="1828800" algn="ctr" defTabSz="449263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669900"/>
        </a:buClr>
        <a:buSzPct val="100000"/>
        <a:buFont typeface="Arial" charset="0"/>
        <a:defRPr sz="4400">
          <a:solidFill>
            <a:srgbClr val="669900"/>
          </a:solidFill>
          <a:latin typeface="Arial" charset="0"/>
        </a:defRPr>
      </a:lvl9pPr>
    </p:titleStyle>
    <p:bodyStyle>
      <a:lvl1pPr marL="341313" indent="-341313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96"/>
        </a:buClr>
        <a:buSzPct val="100000"/>
        <a:buFont typeface="Arial" charset="0"/>
        <a:buChar char="•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96"/>
        </a:buClr>
        <a:buSzPct val="100000"/>
        <a:buFont typeface="Arial" charset="0"/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96"/>
        </a:buClr>
        <a:buSzPct val="100000"/>
        <a:buFont typeface="Arial" charset="0"/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96"/>
        </a:buClr>
        <a:buSzPct val="100000"/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96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defTabSz="449263" rtl="0" fontAlgn="base">
        <a:lnSpc>
          <a:spcPct val="93000"/>
        </a:lnSpc>
        <a:spcBef>
          <a:spcPts val="500"/>
        </a:spcBef>
        <a:spcAft>
          <a:spcPct val="0"/>
        </a:spcAft>
        <a:buClr>
          <a:srgbClr val="000096"/>
        </a:buClr>
        <a:buSzPct val="100000"/>
        <a:buFont typeface="Arial" charset="0"/>
        <a:buChar char="»"/>
        <a:defRPr sz="2000">
          <a:solidFill>
            <a:srgbClr val="000096"/>
          </a:solidFill>
          <a:latin typeface="+mn-lt"/>
        </a:defRPr>
      </a:lvl6pPr>
      <a:lvl7pPr marL="2971800" indent="-228600" algn="l" defTabSz="449263" rtl="0" fontAlgn="base">
        <a:lnSpc>
          <a:spcPct val="93000"/>
        </a:lnSpc>
        <a:spcBef>
          <a:spcPts val="500"/>
        </a:spcBef>
        <a:spcAft>
          <a:spcPct val="0"/>
        </a:spcAft>
        <a:buClr>
          <a:srgbClr val="000096"/>
        </a:buClr>
        <a:buSzPct val="100000"/>
        <a:buFont typeface="Arial" charset="0"/>
        <a:buChar char="»"/>
        <a:defRPr sz="2000">
          <a:solidFill>
            <a:srgbClr val="000096"/>
          </a:solidFill>
          <a:latin typeface="+mn-lt"/>
        </a:defRPr>
      </a:lvl7pPr>
      <a:lvl8pPr marL="3429000" indent="-228600" algn="l" defTabSz="449263" rtl="0" fontAlgn="base">
        <a:lnSpc>
          <a:spcPct val="93000"/>
        </a:lnSpc>
        <a:spcBef>
          <a:spcPts val="500"/>
        </a:spcBef>
        <a:spcAft>
          <a:spcPct val="0"/>
        </a:spcAft>
        <a:buClr>
          <a:srgbClr val="000096"/>
        </a:buClr>
        <a:buSzPct val="100000"/>
        <a:buFont typeface="Arial" charset="0"/>
        <a:buChar char="»"/>
        <a:defRPr sz="2000">
          <a:solidFill>
            <a:srgbClr val="000096"/>
          </a:solidFill>
          <a:latin typeface="+mn-lt"/>
        </a:defRPr>
      </a:lvl8pPr>
      <a:lvl9pPr marL="3886200" indent="-228600" algn="l" defTabSz="449263" rtl="0" fontAlgn="base">
        <a:lnSpc>
          <a:spcPct val="93000"/>
        </a:lnSpc>
        <a:spcBef>
          <a:spcPts val="500"/>
        </a:spcBef>
        <a:spcAft>
          <a:spcPct val="0"/>
        </a:spcAft>
        <a:buClr>
          <a:srgbClr val="000096"/>
        </a:buClr>
        <a:buSzPct val="100000"/>
        <a:buFont typeface="Arial" charset="0"/>
        <a:buChar char="»"/>
        <a:defRPr sz="2000">
          <a:solidFill>
            <a:srgbClr val="00009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source=images&amp;cd=&amp;cad=rja&amp;uact=8&amp;ved=0ahUKEwiClJGfiNDQAhXFPhQKHSQnBJ4QjRwIBw&amp;url=http://www.glasgowhistory.com/sailing-down-the-clyde-%E2%80%9Cdoon-the-watter%E2%80%9D.html&amp;bvm=bv.139782543,d.ZGg&amp;psig=AFQjCNHU416sN-q8IGa1lfMhy-9YRSNu5Q&amp;ust=1480581012993788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mrn.org.uk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88925"/>
            <a:ext cx="8229600" cy="665163"/>
          </a:xfrm>
        </p:spPr>
        <p:txBody>
          <a:bodyPr lIns="0" tIns="0" rIns="0" bIns="0"/>
          <a:lstStyle/>
          <a:p>
            <a:pPr eaLnBrk="1" hangingPunct="1"/>
            <a:endParaRPr lang="en-US" dirty="0" smtClean="0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076" name="Freeform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custGeom>
            <a:avLst/>
            <a:gdLst>
              <a:gd name="T0" fmla="*/ 0 w 25401"/>
              <a:gd name="T1" fmla="*/ 3500 h 3501"/>
              <a:gd name="T2" fmla="*/ 0 w 25401"/>
              <a:gd name="T3" fmla="*/ 0 h 3501"/>
              <a:gd name="T4" fmla="*/ 25400 w 25401"/>
              <a:gd name="T5" fmla="*/ 0 h 3501"/>
              <a:gd name="T6" fmla="*/ 25400 w 25401"/>
              <a:gd name="T7" fmla="*/ 3500 h 3501"/>
              <a:gd name="T8" fmla="*/ 0 w 25401"/>
              <a:gd name="T9" fmla="*/ 3500 h 350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401"/>
              <a:gd name="T16" fmla="*/ 0 h 3501"/>
              <a:gd name="T17" fmla="*/ 25401 w 25401"/>
              <a:gd name="T18" fmla="*/ 3501 h 350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401" h="3501">
                <a:moveTo>
                  <a:pt x="0" y="3500"/>
                </a:moveTo>
                <a:lnTo>
                  <a:pt x="0" y="0"/>
                </a:lnTo>
                <a:lnTo>
                  <a:pt x="25400" y="0"/>
                </a:lnTo>
                <a:lnTo>
                  <a:pt x="25400" y="3500"/>
                </a:lnTo>
                <a:lnTo>
                  <a:pt x="0" y="3500"/>
                </a:lnTo>
              </a:path>
            </a:pathLst>
          </a:custGeom>
          <a:solidFill>
            <a:srgbClr val="1D388D"/>
          </a:solidFill>
          <a:ln w="9525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79912" y="672861"/>
            <a:ext cx="1800200" cy="29721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079" name="Rectangle 7"/>
          <p:cNvSpPr>
            <a:spLocks noGrp="1" noChangeArrowheads="1"/>
          </p:cNvSpPr>
          <p:nvPr>
            <p:ph type="title"/>
          </p:nvPr>
        </p:nvSpPr>
        <p:spPr bwMode="hidden">
          <a:xfrm>
            <a:off x="468313" y="3861049"/>
            <a:ext cx="8228012" cy="1512168"/>
          </a:xfrm>
        </p:spPr>
        <p:txBody>
          <a:bodyPr/>
          <a:lstStyle/>
          <a:p>
            <a:pPr eaLnBrk="1" hangingPunct="1"/>
            <a:r>
              <a:rPr lang="en-GB" sz="2400" dirty="0" smtClean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GB" sz="24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GB" sz="2400" dirty="0" smtClean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GB" sz="24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GB" sz="2400" dirty="0" smtClean="0">
                <a:solidFill>
                  <a:schemeClr val="bg1"/>
                </a:solidFill>
                <a:latin typeface="Arial Black" pitchFamily="34" charset="0"/>
              </a:rPr>
              <a:t>DELIVERING LITTLE &amp; LARGE PROJECTS </a:t>
            </a:r>
            <a:r>
              <a:rPr lang="en-GB" sz="2800" dirty="0" smtClean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GB" sz="28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GB" sz="2400" dirty="0" smtClean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GB" sz="24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GB" sz="2400" dirty="0" smtClean="0">
                <a:solidFill>
                  <a:schemeClr val="bg1"/>
                </a:solidFill>
                <a:latin typeface="Arial Black" pitchFamily="34" charset="0"/>
              </a:rPr>
              <a:t>Coastal Communities Conference</a:t>
            </a:r>
            <a:br>
              <a:rPr lang="en-GB" sz="24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GB" sz="2400" dirty="0" smtClean="0">
                <a:solidFill>
                  <a:schemeClr val="bg1"/>
                </a:solidFill>
                <a:latin typeface="Arial Black" pitchFamily="34" charset="0"/>
              </a:rPr>
              <a:t>21</a:t>
            </a:r>
            <a:r>
              <a:rPr lang="en-GB" sz="2400" baseline="30000" dirty="0" smtClean="0">
                <a:solidFill>
                  <a:schemeClr val="bg1"/>
                </a:solidFill>
                <a:latin typeface="Arial Black" pitchFamily="34" charset="0"/>
              </a:rPr>
              <a:t>st</a:t>
            </a:r>
            <a:r>
              <a:rPr lang="en-GB" sz="2400" dirty="0" smtClean="0">
                <a:solidFill>
                  <a:schemeClr val="bg1"/>
                </a:solidFill>
                <a:latin typeface="Arial Black" pitchFamily="34" charset="0"/>
              </a:rPr>
              <a:t> April </a:t>
            </a:r>
            <a:r>
              <a:rPr lang="en-GB" sz="2400" b="0" dirty="0" smtClean="0">
                <a:solidFill>
                  <a:schemeClr val="bg1"/>
                </a:solidFill>
                <a:latin typeface="Arial Black" pitchFamily="34" charset="0"/>
              </a:rPr>
              <a:t>2017 - Hull</a:t>
            </a:r>
            <a:br>
              <a:rPr lang="en-GB" sz="2400" b="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GB" sz="2400" b="0" dirty="0" smtClean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GB" sz="2400" b="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GB" sz="2400" b="0" dirty="0" smtClean="0">
                <a:solidFill>
                  <a:schemeClr val="bg1"/>
                </a:solidFill>
                <a:latin typeface="Arial Black" pitchFamily="34" charset="0"/>
              </a:rPr>
              <a:t>Richard Harrison – Senior Regeneration Officer</a:t>
            </a:r>
            <a:br>
              <a:rPr lang="en-GB" sz="2400" b="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GB" sz="2400" b="0" dirty="0" smtClean="0">
                <a:solidFill>
                  <a:schemeClr val="bg1"/>
                </a:solidFill>
                <a:latin typeface="Arial Black" pitchFamily="34" charset="0"/>
              </a:rPr>
              <a:t>Harland Deer – Business  &amp; Marketing Officer</a:t>
            </a:r>
          </a:p>
        </p:txBody>
      </p:sp>
      <p:pic>
        <p:nvPicPr>
          <p:cNvPr id="2" name="Picture 1" descr="white-wave-transparent-background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340769"/>
            <a:ext cx="3384376" cy="1484426"/>
          </a:xfrm>
          <a:prstGeom prst="rect">
            <a:avLst/>
          </a:prstGeom>
        </p:spPr>
      </p:pic>
      <p:pic>
        <p:nvPicPr>
          <p:cNvPr id="9" name="Picture 2" descr="C:\Users\EDPLRH\AppData\Local\Temp\Temp1_GBC Logo Pack.zip\GBC Logo Pack\GBC-Small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620688"/>
            <a:ext cx="2736304" cy="2088232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99592" y="404664"/>
            <a:ext cx="7128792" cy="607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CLEVELAND COLLEGE OF ART &amp; DESIGN – NEW £11M CAMPUS AND TEACHING FACILITIES</a:t>
            </a:r>
            <a:endParaRPr lang="en-GB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Y:\Richard Harrison\CCAD March 20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196752"/>
            <a:ext cx="7920880" cy="453650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2" descr="Y:\Richard Harrison\Innovation &amp; Skills Quarter\Church Square Architects\Church Square 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4744"/>
            <a:ext cx="9144000" cy="472628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187624" y="332656"/>
            <a:ext cx="6336704" cy="607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CHURCH SQUARE – REVITALISING PUBLIC REALM SPACE AND IMPROVING PEDESTRIAN CONNECTIVITY</a:t>
            </a:r>
            <a:endParaRPr lang="en-GB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Y:\Richard Harrison\Innovation &amp; Skills Quarter\Church Street Designs\ChurchStreet_MarketShot_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4644008" cy="41026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075" name="Picture 3" descr="Y:\Richard Harrison\Innovation &amp; Skills Quarter\Church Street Designs\ChurchStreet_View02_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9893" y="1628800"/>
            <a:ext cx="4464107" cy="41044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79512" y="620688"/>
            <a:ext cx="8568952" cy="607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CHURCH STREET – REVITALISING A HERITAGE ZONE BETWEEN THE WATERFRONT AND THE TOWN CENTRE</a:t>
            </a:r>
            <a:endParaRPr lang="en-GB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Y:\Richard Harrison\Jacksons Landing - The Highlight\Images\day f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72816"/>
            <a:ext cx="4499992" cy="39503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099" name="Picture 3" descr="Y:\Richard Harrison\Jacksons Landing - The Highlight\Images\night fi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1894" y="1772816"/>
            <a:ext cx="4652105" cy="39742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67544" y="692696"/>
            <a:ext cx="8280920" cy="865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THE WATERFRONT – 5 ACRE REGENERATION SITE – CONCEPT MASTERPLAN FOR A MIXED USE TOURISM LED DEVELOPMENT WITH A NEW HOTEL, EVENTS SPACE AND VISITOR ATTRACTION </a:t>
            </a:r>
            <a:endParaRPr lang="en-GB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8640"/>
            <a:ext cx="9144000" cy="504056"/>
          </a:xfrm>
        </p:spPr>
        <p:txBody>
          <a:bodyPr/>
          <a:lstStyle/>
          <a:p>
            <a:r>
              <a:rPr lang="en-GB" sz="1800" dirty="0" smtClean="0">
                <a:solidFill>
                  <a:schemeClr val="tx1"/>
                </a:solidFill>
              </a:rPr>
              <a:t>Hartlepool Coastal Transformation Project – Coastal Communities Fund Round 4</a:t>
            </a:r>
            <a:endParaRPr lang="en-GB" sz="1800" dirty="0">
              <a:solidFill>
                <a:schemeClr val="tx1"/>
              </a:solidFill>
            </a:endParaRPr>
          </a:p>
        </p:txBody>
      </p:sp>
      <p:pic>
        <p:nvPicPr>
          <p:cNvPr id="5" name="Picture 1" descr="image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08920"/>
            <a:ext cx="2987824" cy="30243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2708920"/>
            <a:ext cx="3168352" cy="30243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5" descr="Untitled 2 (7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2708920"/>
            <a:ext cx="2987824" cy="30243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79512" y="620688"/>
            <a:ext cx="8712968" cy="2153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£1.3m Project</a:t>
            </a:r>
          </a:p>
          <a:p>
            <a:endParaRPr lang="en-GB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£600k requested from CCF R4</a:t>
            </a:r>
          </a:p>
          <a:p>
            <a:endParaRPr lang="en-GB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Major seafront improvements at Seaton Carew</a:t>
            </a:r>
          </a:p>
          <a:p>
            <a:endParaRPr lang="en-GB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Includes for an outdoor leisure park, new public realm, and public artworks linking the waterfront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332656"/>
            <a:ext cx="7772400" cy="1470025"/>
          </a:xfrm>
        </p:spPr>
        <p:txBody>
          <a:bodyPr/>
          <a:lstStyle/>
          <a:p>
            <a:r>
              <a:rPr lang="en-GB" sz="3200" dirty="0" smtClean="0"/>
              <a:t>Buzz Groups – Task 1</a:t>
            </a:r>
            <a:endParaRPr lang="en-GB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628800"/>
            <a:ext cx="8136904" cy="3312368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Groups of 4</a:t>
            </a:r>
          </a:p>
          <a:p>
            <a:endParaRPr lang="en-GB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10 minutes</a:t>
            </a:r>
          </a:p>
          <a:p>
            <a:endParaRPr lang="en-GB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Discuss your experience of developing &amp; delivering large projects</a:t>
            </a:r>
          </a:p>
          <a:p>
            <a:endParaRPr lang="en-GB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Agree on top 3 barriers to overcome in delivering such projects</a:t>
            </a:r>
          </a:p>
          <a:p>
            <a:endParaRPr lang="en-GB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Discuss how you have overcome the barriers and lessons learnt</a:t>
            </a:r>
          </a:p>
          <a:p>
            <a:endParaRPr lang="en-GB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Brief feedback from selected groups</a:t>
            </a:r>
          </a:p>
          <a:p>
            <a:pPr>
              <a:buFont typeface="Arial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9" y="764704"/>
            <a:ext cx="6048672" cy="720725"/>
          </a:xfrm>
        </p:spPr>
        <p:txBody>
          <a:bodyPr/>
          <a:lstStyle/>
          <a:p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1800" dirty="0" smtClean="0"/>
              <a:t>Coastal Community Teams 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340768"/>
            <a:ext cx="8435280" cy="432048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1600" dirty="0" smtClean="0"/>
              <a:t>In 2015 Hartlepool successfully established two Coastal Community Teams:  </a:t>
            </a:r>
          </a:p>
          <a:p>
            <a:pPr indent="0" eaLnBrk="1" hangingPunct="1">
              <a:lnSpc>
                <a:spcPct val="100000"/>
              </a:lnSpc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1600" dirty="0" smtClean="0"/>
          </a:p>
          <a:p>
            <a:pPr eaLnBrk="1" hangingPunct="1">
              <a:lnSpc>
                <a:spcPct val="100000"/>
              </a:lnSpc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1600" dirty="0" smtClean="0"/>
              <a:t>Seaton Carew </a:t>
            </a:r>
          </a:p>
          <a:p>
            <a:pPr eaLnBrk="1" hangingPunct="1">
              <a:lnSpc>
                <a:spcPct val="100000"/>
              </a:lnSpc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1600" dirty="0" smtClean="0"/>
              <a:t>Headland &amp; Harbour</a:t>
            </a:r>
            <a:endParaRPr lang="en-GB" sz="1600" dirty="0"/>
          </a:p>
          <a:p>
            <a:pPr algn="just">
              <a:buNone/>
            </a:pPr>
            <a:endParaRPr lang="en-GB" sz="1600" dirty="0" smtClean="0"/>
          </a:p>
          <a:p>
            <a:pPr algn="just">
              <a:buFont typeface="Arial" pitchFamily="34" charset="0"/>
              <a:buChar char="•"/>
            </a:pPr>
            <a:r>
              <a:rPr lang="en-GB" sz="1600" dirty="0" smtClean="0"/>
              <a:t>Each Team received £10K from the Government (via DCLG).</a:t>
            </a:r>
          </a:p>
          <a:p>
            <a:pPr algn="just">
              <a:buNone/>
            </a:pPr>
            <a:endParaRPr lang="en-GB" sz="1600" dirty="0" smtClean="0"/>
          </a:p>
          <a:p>
            <a:pPr algn="just"/>
            <a:r>
              <a:rPr lang="en-GB" sz="1600" dirty="0" smtClean="0"/>
              <a:t>The Teams agreed to pool the £20,000 funding from the DCLG.</a:t>
            </a:r>
          </a:p>
          <a:p>
            <a:pPr algn="just"/>
            <a:endParaRPr lang="en-GB" sz="1600" dirty="0" smtClean="0"/>
          </a:p>
          <a:p>
            <a:pPr algn="just"/>
            <a:r>
              <a:rPr lang="en-GB" sz="1600" dirty="0" smtClean="0"/>
              <a:t>The Teams decided to focus on promoting the visitor economy.</a:t>
            </a:r>
          </a:p>
          <a:p>
            <a:pPr algn="just">
              <a:buNone/>
            </a:pPr>
            <a:endParaRPr lang="en-GB" sz="1600" dirty="0" smtClean="0"/>
          </a:p>
          <a:p>
            <a:pPr algn="just"/>
            <a:r>
              <a:rPr lang="en-GB" sz="1600" dirty="0" smtClean="0"/>
              <a:t>Each Team has a mix of local Councillors, Council Officers, community and business representatives. </a:t>
            </a:r>
          </a:p>
          <a:p>
            <a:pPr algn="just">
              <a:buNone/>
            </a:pPr>
            <a:endParaRPr lang="en-GB" sz="1600" dirty="0" smtClean="0"/>
          </a:p>
          <a:p>
            <a:pPr algn="just"/>
            <a:r>
              <a:rPr lang="en-GB" sz="1600" dirty="0" smtClean="0"/>
              <a:t>Referrals to join the CCTs is carried out by the Hartlepool Economic Forum.</a:t>
            </a:r>
          </a:p>
          <a:p>
            <a:pPr algn="just">
              <a:buNone/>
            </a:pPr>
            <a:endParaRPr lang="en-GB" sz="1800" dirty="0" smtClean="0"/>
          </a:p>
          <a:p>
            <a:pPr algn="just">
              <a:buFont typeface="Arial" pitchFamily="34" charset="0"/>
              <a:buChar char="•"/>
            </a:pPr>
            <a:endParaRPr lang="en-GB" dirty="0" smtClean="0"/>
          </a:p>
          <a:p>
            <a:pPr algn="just">
              <a:buNone/>
            </a:pPr>
            <a:endParaRPr lang="en-GB" sz="1800" dirty="0" smtClean="0"/>
          </a:p>
          <a:p>
            <a:pPr algn="just"/>
            <a:endParaRPr lang="en-GB" sz="1800" dirty="0" smtClean="0"/>
          </a:p>
          <a:p>
            <a:pPr algn="just">
              <a:buNone/>
            </a:pPr>
            <a:endParaRPr lang="en-GB" sz="1800" dirty="0" smtClean="0"/>
          </a:p>
          <a:p>
            <a:pPr marL="342900" indent="-342900">
              <a:buNone/>
            </a:pPr>
            <a:endParaRPr lang="en-GB" sz="800" dirty="0" smtClean="0"/>
          </a:p>
        </p:txBody>
      </p:sp>
      <p:pic>
        <p:nvPicPr>
          <p:cNvPr id="4" name="Picture 2" descr="C:\Users\EDPLRH\AppData\Local\Temp\Temp1_GBC Logo Pack.zip\GBC Logo Pack\GBC-Smal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1" y="188639"/>
            <a:ext cx="2232247" cy="122703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47664" y="188640"/>
            <a:ext cx="4752528" cy="55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4B801A"/>
                </a:solidFill>
                <a:latin typeface="+mj-lt"/>
              </a:rPr>
              <a:t>Little Projects</a:t>
            </a:r>
            <a:endParaRPr lang="en-GB" sz="3200" b="1" dirty="0">
              <a:solidFill>
                <a:srgbClr val="4B801A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0485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980728"/>
            <a:ext cx="8784976" cy="4464397"/>
          </a:xfrm>
        </p:spPr>
        <p:txBody>
          <a:bodyPr/>
          <a:lstStyle/>
          <a:p>
            <a:pPr algn="just"/>
            <a:r>
              <a:rPr lang="en-GB" sz="1800" dirty="0" smtClean="0"/>
              <a:t>Both teams produced an Economic Plan setting out:</a:t>
            </a:r>
          </a:p>
          <a:p>
            <a:pPr algn="just">
              <a:buNone/>
            </a:pPr>
            <a:endParaRPr lang="en-GB" sz="1800" dirty="0" smtClean="0"/>
          </a:p>
          <a:p>
            <a:pPr marL="742950" lvl="1" indent="-342900" algn="just">
              <a:buFont typeface="+mj-lt"/>
              <a:buAutoNum type="arabicPeriod"/>
            </a:pPr>
            <a:r>
              <a:rPr lang="en-GB" sz="1800" dirty="0" smtClean="0"/>
              <a:t>Their ambitions for local community regeneration.</a:t>
            </a:r>
          </a:p>
          <a:p>
            <a:pPr marL="742950" lvl="1" indent="-342900" algn="just">
              <a:buFont typeface="+mj-lt"/>
              <a:buAutoNum type="arabicPeriod"/>
            </a:pPr>
            <a:endParaRPr lang="en-GB" sz="1800" dirty="0" smtClean="0"/>
          </a:p>
          <a:p>
            <a:pPr marL="742950" lvl="1" indent="-342900" algn="just">
              <a:buFont typeface="+mj-lt"/>
              <a:buAutoNum type="arabicPeriod"/>
            </a:pPr>
            <a:r>
              <a:rPr lang="en-GB" sz="1800" dirty="0" smtClean="0"/>
              <a:t>Priority goals and activities.</a:t>
            </a:r>
          </a:p>
          <a:p>
            <a:pPr marL="742950" lvl="1" indent="-342900" algn="just">
              <a:buFont typeface="+mj-lt"/>
              <a:buAutoNum type="arabicPeriod"/>
            </a:pPr>
            <a:endParaRPr lang="en-GB" sz="1800" dirty="0" smtClean="0"/>
          </a:p>
          <a:p>
            <a:pPr marL="742950" lvl="1" indent="-342900" algn="just">
              <a:buFont typeface="+mj-lt"/>
              <a:buAutoNum type="arabicPeriod"/>
            </a:pPr>
            <a:r>
              <a:rPr lang="en-GB" sz="1800" dirty="0" smtClean="0"/>
              <a:t>Outcomes envisaged.</a:t>
            </a:r>
          </a:p>
          <a:p>
            <a:pPr marL="742950" lvl="1" indent="-342900" algn="just">
              <a:buFont typeface="+mj-lt"/>
              <a:buAutoNum type="arabicPeriod"/>
            </a:pPr>
            <a:endParaRPr lang="en-GB" sz="1800" dirty="0" smtClean="0"/>
          </a:p>
          <a:p>
            <a:pPr marL="742950" lvl="1" indent="-342900" algn="just">
              <a:buFont typeface="+mj-lt"/>
              <a:buAutoNum type="arabicPeriod"/>
            </a:pPr>
            <a:r>
              <a:rPr lang="en-GB" sz="1800" dirty="0" smtClean="0"/>
              <a:t>It was jointly agreed to commit the £20K funding on the “Coast” project to promote Hartlepool as a visitor destination.</a:t>
            </a:r>
          </a:p>
          <a:p>
            <a:pPr marL="742950" lvl="1" indent="-342900" algn="just">
              <a:buFont typeface="+mj-lt"/>
              <a:buAutoNum type="arabicPeriod"/>
            </a:pPr>
            <a:endParaRPr lang="en-GB" sz="1800" dirty="0" smtClean="0"/>
          </a:p>
          <a:p>
            <a:pPr marL="742950" lvl="1" indent="-342900" algn="just">
              <a:buFont typeface="+mj-lt"/>
              <a:buAutoNum type="arabicPeriod"/>
            </a:pPr>
            <a:r>
              <a:rPr lang="en-GB" sz="1800" dirty="0" smtClean="0"/>
              <a:t>Future projects were also identified to form the basis of funding submissions to the Coastal Communities Fund.</a:t>
            </a:r>
          </a:p>
          <a:p>
            <a:pPr marL="342900" indent="-342900" algn="just">
              <a:buNone/>
            </a:pPr>
            <a:endParaRPr lang="en-GB" sz="800" dirty="0" smtClean="0"/>
          </a:p>
          <a:p>
            <a:pPr>
              <a:buNone/>
            </a:pPr>
            <a:endParaRPr lang="en-GB" sz="8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755576" y="476672"/>
            <a:ext cx="6984776" cy="435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4B801A"/>
                </a:solidFill>
              </a:rPr>
              <a:t>Coastal Community Teams – Economic Plans</a:t>
            </a:r>
            <a:endParaRPr lang="en-GB" sz="2400" b="1" dirty="0">
              <a:solidFill>
                <a:srgbClr val="4B801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Y:\Richard Harrison\Coastal Community Teams\Mural\Design 4 Apr stamp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0" cy="5733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EDPLRH\AppData\Local\Microsoft\Windows\Temporary Internet Files\Content.Outlook\W9FT4MGP\Coast Project Launc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733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332656"/>
            <a:ext cx="7772400" cy="1470025"/>
          </a:xfrm>
        </p:spPr>
        <p:txBody>
          <a:bodyPr/>
          <a:lstStyle/>
          <a:p>
            <a:r>
              <a:rPr lang="en-GB" sz="3200" dirty="0" smtClean="0"/>
              <a:t>Purpose of the Workshop</a:t>
            </a:r>
            <a:endParaRPr lang="en-GB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844824"/>
            <a:ext cx="7704856" cy="1752600"/>
          </a:xfrm>
        </p:spPr>
        <p:txBody>
          <a:bodyPr/>
          <a:lstStyle/>
          <a:p>
            <a:pPr marL="457200" indent="-457200" algn="just">
              <a:buFont typeface="+mj-lt"/>
              <a:buAutoNum type="arabicPeriod"/>
            </a:pPr>
            <a:r>
              <a:rPr lang="en-GB" dirty="0" smtClean="0">
                <a:solidFill>
                  <a:schemeClr val="tx1"/>
                </a:solidFill>
              </a:rPr>
              <a:t>To share our experiences from Hartlepool including the work with the two Coastal Community Teams.</a:t>
            </a:r>
          </a:p>
          <a:p>
            <a:pPr marL="457200" indent="-457200" algn="just">
              <a:buFont typeface="+mj-lt"/>
              <a:buAutoNum type="arabicPeriod"/>
            </a:pPr>
            <a:endParaRPr lang="en-GB" dirty="0" smtClean="0">
              <a:solidFill>
                <a:schemeClr val="tx1"/>
              </a:solidFill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GB" dirty="0" smtClean="0">
                <a:solidFill>
                  <a:schemeClr val="tx1"/>
                </a:solidFill>
              </a:rPr>
              <a:t>To share your experiences of coastal regeneration.</a:t>
            </a:r>
          </a:p>
          <a:p>
            <a:pPr marL="457200" indent="-457200" algn="just">
              <a:buFont typeface="+mj-lt"/>
              <a:buAutoNum type="arabicPeriod"/>
            </a:pPr>
            <a:endParaRPr lang="en-GB" dirty="0" smtClean="0">
              <a:solidFill>
                <a:schemeClr val="tx1"/>
              </a:solidFill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GB" dirty="0" smtClean="0">
                <a:solidFill>
                  <a:schemeClr val="tx1"/>
                </a:solidFill>
              </a:rPr>
              <a:t>To share good practice.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479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483768" y="5013176"/>
            <a:ext cx="4176464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www.hartlepoolcoast.com</a:t>
            </a:r>
            <a:endParaRPr lang="en-GB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692696"/>
            <a:ext cx="4464496" cy="3960440"/>
          </a:xfrm>
        </p:spPr>
        <p:txBody>
          <a:bodyPr/>
          <a:lstStyle/>
          <a:p>
            <a:pPr marL="457200" indent="-457200" algn="just">
              <a:buNone/>
            </a:pPr>
            <a:endParaRPr lang="en-GB" sz="1800" dirty="0" smtClean="0"/>
          </a:p>
          <a:p>
            <a:pPr algn="just">
              <a:buNone/>
            </a:pPr>
            <a:endParaRPr lang="en-GB" sz="1800" dirty="0" smtClean="0"/>
          </a:p>
          <a:p>
            <a:pPr algn="just">
              <a:buNone/>
            </a:pPr>
            <a:r>
              <a:rPr lang="en-GB" sz="1800" dirty="0" smtClean="0"/>
              <a:t>	</a:t>
            </a:r>
          </a:p>
          <a:p>
            <a:pPr algn="just"/>
            <a:endParaRPr lang="en-GB" sz="1800" dirty="0"/>
          </a:p>
        </p:txBody>
      </p:sp>
      <p:pic>
        <p:nvPicPr>
          <p:cNvPr id="1026" name="Picture 2" descr="C:\Users\EDPLRH\AppData\Local\Microsoft\Windows\Temporary Internet Files\Content.Outlook\W9FT4MGP\Coast Project Info Boar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7332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76673"/>
            <a:ext cx="8784976" cy="45365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None/>
            </a:pPr>
            <a:endParaRPr lang="en-GB" sz="900" dirty="0" smtClean="0"/>
          </a:p>
          <a:p>
            <a:pPr algn="just"/>
            <a:r>
              <a:rPr lang="en-GB" sz="1800" dirty="0" smtClean="0"/>
              <a:t>If goals are shared and agreed then private &amp; public sector partners can collaborate to deliver community projects in an effective way.</a:t>
            </a:r>
          </a:p>
          <a:p>
            <a:pPr algn="just">
              <a:buNone/>
            </a:pPr>
            <a:endParaRPr lang="en-GB" sz="1800" dirty="0" smtClean="0"/>
          </a:p>
          <a:p>
            <a:pPr algn="just"/>
            <a:r>
              <a:rPr lang="en-GB" sz="1800" dirty="0" smtClean="0"/>
              <a:t>Key to success is using the positive and proactive involvement of local people with their knowledge and passion for their area.</a:t>
            </a:r>
          </a:p>
          <a:p>
            <a:pPr algn="just">
              <a:buNone/>
            </a:pPr>
            <a:endParaRPr lang="en-GB" sz="1800" dirty="0" smtClean="0"/>
          </a:p>
          <a:p>
            <a:pPr algn="just"/>
            <a:r>
              <a:rPr lang="en-GB" sz="1800" dirty="0" smtClean="0"/>
              <a:t>Take advantage of the natural assets and promote them in innovative ways such as via drone footage.</a:t>
            </a:r>
          </a:p>
          <a:p>
            <a:pPr algn="just">
              <a:buNone/>
            </a:pPr>
            <a:endParaRPr lang="en-GB" sz="1800" dirty="0" smtClean="0"/>
          </a:p>
          <a:p>
            <a:pPr algn="just"/>
            <a:r>
              <a:rPr lang="en-GB" sz="1800" dirty="0" smtClean="0"/>
              <a:t>Tap into the history of the area to unlock local community pride.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23728" y="332656"/>
            <a:ext cx="4680520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332656"/>
            <a:ext cx="8640960" cy="55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4B801A"/>
                </a:solidFill>
              </a:rPr>
              <a:t>Coastal Community Teams – Key Lessons</a:t>
            </a:r>
            <a:endParaRPr lang="en-GB" sz="3200" b="1" dirty="0">
              <a:solidFill>
                <a:srgbClr val="4B801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60648"/>
            <a:ext cx="8820472" cy="1470025"/>
          </a:xfrm>
        </p:spPr>
        <p:txBody>
          <a:bodyPr/>
          <a:lstStyle/>
          <a:p>
            <a:r>
              <a:rPr lang="en-GB" sz="3200" dirty="0" smtClean="0"/>
              <a:t>Regenerating Coastal Communities Seminar 27</a:t>
            </a:r>
            <a:r>
              <a:rPr lang="en-GB" sz="3200" baseline="30000" dirty="0" smtClean="0"/>
              <a:t>th</a:t>
            </a:r>
            <a:r>
              <a:rPr lang="en-GB" sz="3200" dirty="0" smtClean="0"/>
              <a:t> January 2017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124744"/>
            <a:ext cx="8568952" cy="1608584"/>
          </a:xfrm>
        </p:spPr>
        <p:txBody>
          <a:bodyPr/>
          <a:lstStyle/>
          <a:p>
            <a:pPr algn="l">
              <a:buFont typeface="Arial" pitchFamily="34" charset="0"/>
              <a:buChar char="•"/>
            </a:pPr>
            <a:endParaRPr lang="en-GB" sz="1800" dirty="0" smtClean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en-GB" sz="1800" dirty="0" smtClean="0">
                <a:solidFill>
                  <a:schemeClr val="tx1"/>
                </a:solidFill>
              </a:rPr>
              <a:t>Institute for Local Governance organised the free to attend event in Hartlepool.</a:t>
            </a:r>
          </a:p>
          <a:p>
            <a:pPr algn="l"/>
            <a:endParaRPr lang="en-GB" sz="1800" dirty="0" smtClean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The ILG wanted to see what defines a coastal town and what needs to be done to secure their positive futures.</a:t>
            </a:r>
          </a:p>
          <a:p>
            <a:pPr algn="l"/>
            <a:endParaRPr lang="en-GB" sz="1800" dirty="0" smtClean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Delegates were invited who were interested in making change in coastal communities from different points of interest.</a:t>
            </a:r>
          </a:p>
          <a:p>
            <a:pPr algn="l"/>
            <a:endParaRPr lang="en-US" sz="1800" dirty="0" smtClean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There is some really good work going on in coastal towns in the North East of England and projects using funding in creative ways.</a:t>
            </a:r>
          </a:p>
          <a:p>
            <a:pPr algn="l"/>
            <a:endParaRPr lang="en-US" sz="1800" dirty="0" smtClean="0">
              <a:solidFill>
                <a:schemeClr val="tx1"/>
              </a:solidFill>
            </a:endParaRPr>
          </a:p>
          <a:p>
            <a:pPr algn="l"/>
            <a:endParaRPr lang="en-US" sz="1800" dirty="0" smtClean="0">
              <a:solidFill>
                <a:schemeClr val="tx1"/>
              </a:solidFill>
            </a:endParaRPr>
          </a:p>
          <a:p>
            <a:pPr algn="l"/>
            <a:endParaRPr lang="en-US" sz="18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332656"/>
            <a:ext cx="7772400" cy="1080121"/>
          </a:xfrm>
        </p:spPr>
        <p:txBody>
          <a:bodyPr/>
          <a:lstStyle/>
          <a:p>
            <a:r>
              <a:rPr lang="en-GB" sz="3200" dirty="0" smtClean="0"/>
              <a:t>Railway Station Artwork</a:t>
            </a:r>
            <a:endParaRPr lang="en-GB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73016"/>
            <a:ext cx="3131839" cy="212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1484784"/>
            <a:ext cx="313184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3573016"/>
            <a:ext cx="3024336" cy="2160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1484784"/>
            <a:ext cx="3024336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1484784"/>
            <a:ext cx="298782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56176" y="3573016"/>
            <a:ext cx="2987824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Coastal Regeneration - Summary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endParaRPr lang="en-GB" sz="1800" dirty="0" smtClean="0"/>
          </a:p>
          <a:p>
            <a:pPr algn="just"/>
            <a:r>
              <a:rPr lang="en-GB" dirty="0" smtClean="0"/>
              <a:t>Major investment is planned for key areas of Hartlepool with external funding such as the Coastal Communities Fund essential to rejuvenate  the town.</a:t>
            </a:r>
          </a:p>
          <a:p>
            <a:pPr algn="just">
              <a:buNone/>
            </a:pPr>
            <a:endParaRPr lang="en-GB" dirty="0" smtClean="0"/>
          </a:p>
          <a:p>
            <a:pPr algn="just"/>
            <a:r>
              <a:rPr lang="en-GB" dirty="0" smtClean="0"/>
              <a:t>Hartlepool is becoming a regional &amp; national destination for visitors and there is great opportunities for the local area to build upon the location of the major attraction of National Museum of the Royal Navy (Hartlepool).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332656"/>
            <a:ext cx="7772400" cy="1470025"/>
          </a:xfrm>
        </p:spPr>
        <p:txBody>
          <a:bodyPr/>
          <a:lstStyle/>
          <a:p>
            <a:r>
              <a:rPr lang="en-GB" sz="3200" dirty="0" smtClean="0"/>
              <a:t>Buzz Groups – Task 2</a:t>
            </a:r>
            <a:endParaRPr lang="en-GB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1916832"/>
            <a:ext cx="6768752" cy="175260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Groups of 4</a:t>
            </a:r>
          </a:p>
          <a:p>
            <a:endParaRPr lang="en-GB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10 minutes</a:t>
            </a:r>
          </a:p>
          <a:p>
            <a:endParaRPr lang="en-GB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With the challenges facing coastal communities what is your top realistic requests for the DCLG in order to see further progress made in your area?</a:t>
            </a:r>
          </a:p>
          <a:p>
            <a:endParaRPr lang="en-GB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Brief feedback from selected groups</a:t>
            </a:r>
          </a:p>
          <a:p>
            <a:endParaRPr lang="en-GB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CONTENTS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908720"/>
            <a:ext cx="7920880" cy="4319587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endParaRPr lang="en-GB" dirty="0" smtClean="0"/>
          </a:p>
          <a:p>
            <a:pPr marL="457200" indent="-457200">
              <a:buFont typeface="+mj-lt"/>
              <a:buAutoNum type="arabicPeriod"/>
            </a:pPr>
            <a:endParaRPr lang="en-GB" dirty="0" smtClean="0"/>
          </a:p>
          <a:p>
            <a:pPr marL="457200" indent="-457200">
              <a:buFont typeface="+mj-lt"/>
              <a:buAutoNum type="arabicPeriod"/>
            </a:pPr>
            <a:r>
              <a:rPr lang="en-GB" dirty="0" smtClean="0"/>
              <a:t>HARTLEPOOL – LOCAL CONTEXT</a:t>
            </a:r>
          </a:p>
          <a:p>
            <a:pPr marL="457200" indent="-457200">
              <a:buFont typeface="+mj-lt"/>
              <a:buAutoNum type="arabicPeriod"/>
            </a:pPr>
            <a:endParaRPr lang="en-GB" dirty="0" smtClean="0"/>
          </a:p>
          <a:p>
            <a:pPr marL="457200" indent="-457200">
              <a:buFont typeface="+mj-lt"/>
              <a:buAutoNum type="arabicPeriod"/>
            </a:pPr>
            <a:r>
              <a:rPr lang="en-GB" dirty="0" smtClean="0"/>
              <a:t>LARGE PROJECTS</a:t>
            </a:r>
          </a:p>
          <a:p>
            <a:pPr marL="457200" indent="-457200">
              <a:buFont typeface="+mj-lt"/>
              <a:buAutoNum type="arabicPeriod"/>
            </a:pPr>
            <a:endParaRPr lang="en-GB" dirty="0" smtClean="0"/>
          </a:p>
          <a:p>
            <a:pPr marL="457200" indent="-457200">
              <a:buFont typeface="+mj-lt"/>
              <a:buAutoNum type="arabicPeriod"/>
            </a:pPr>
            <a:r>
              <a:rPr lang="en-GB" dirty="0" smtClean="0"/>
              <a:t>BUZZ GROUPS – TASK 1</a:t>
            </a:r>
          </a:p>
          <a:p>
            <a:pPr marL="457200" indent="-457200">
              <a:buFont typeface="+mj-lt"/>
              <a:buAutoNum type="arabicPeriod"/>
            </a:pPr>
            <a:endParaRPr lang="en-GB" dirty="0" smtClean="0"/>
          </a:p>
          <a:p>
            <a:pPr marL="457200" indent="-457200">
              <a:buFont typeface="+mj-lt"/>
              <a:buAutoNum type="arabicPeriod"/>
            </a:pPr>
            <a:r>
              <a:rPr lang="en-GB" dirty="0" smtClean="0"/>
              <a:t>LITTLE PROJECTS</a:t>
            </a:r>
          </a:p>
          <a:p>
            <a:pPr marL="457200" indent="-457200">
              <a:buFont typeface="+mj-lt"/>
              <a:buAutoNum type="arabicPeriod"/>
            </a:pPr>
            <a:endParaRPr lang="en-GB" dirty="0" smtClean="0"/>
          </a:p>
          <a:p>
            <a:pPr marL="457200" indent="-457200">
              <a:buFont typeface="+mj-lt"/>
              <a:buAutoNum type="arabicPeriod"/>
            </a:pPr>
            <a:r>
              <a:rPr lang="en-GB" dirty="0" smtClean="0"/>
              <a:t>BUZZ GROUPS – TASK 2</a:t>
            </a:r>
          </a:p>
          <a:p>
            <a:pPr marL="457200" indent="-457200">
              <a:buFont typeface="+mj-lt"/>
              <a:buAutoNum type="arabicPeriod"/>
            </a:pPr>
            <a:endParaRPr lang="en-GB" dirty="0" smtClean="0"/>
          </a:p>
          <a:p>
            <a:pPr marL="457200" indent="-457200">
              <a:buFont typeface="+mj-lt"/>
              <a:buAutoNum type="arabicPeriod"/>
            </a:pPr>
            <a:endParaRPr lang="en-GB" dirty="0" smtClean="0"/>
          </a:p>
          <a:p>
            <a:pPr marL="457200" indent="-457200">
              <a:buFont typeface="+mj-lt"/>
              <a:buAutoNum type="arabicPeriod"/>
            </a:pPr>
            <a:endParaRPr lang="en-GB" dirty="0" smtClean="0"/>
          </a:p>
          <a:p>
            <a:pPr marL="457200" indent="-457200">
              <a:buFont typeface="+mj-lt"/>
              <a:buAutoNum type="arabicPeriod"/>
            </a:pPr>
            <a:endParaRPr lang="en-GB" dirty="0" smtClean="0"/>
          </a:p>
          <a:p>
            <a:pPr marL="457200" indent="-457200">
              <a:buFont typeface="+mj-lt"/>
              <a:buAutoNum type="arabicPeriod"/>
            </a:pPr>
            <a:endParaRPr lang="en-GB" dirty="0" smtClean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Hartlepool – Local Context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052736"/>
            <a:ext cx="5328592" cy="4320479"/>
          </a:xfrm>
        </p:spPr>
        <p:txBody>
          <a:bodyPr/>
          <a:lstStyle/>
          <a:p>
            <a:pPr algn="just"/>
            <a:r>
              <a:rPr lang="en-GB" sz="1800" dirty="0" smtClean="0"/>
              <a:t>Located in the North East of England with a population of c95,000.</a:t>
            </a:r>
          </a:p>
          <a:p>
            <a:pPr algn="just">
              <a:buNone/>
            </a:pPr>
            <a:endParaRPr lang="en-GB" sz="1800" dirty="0" smtClean="0"/>
          </a:p>
          <a:p>
            <a:pPr algn="just"/>
            <a:r>
              <a:rPr lang="en-GB" sz="1800" dirty="0" smtClean="0"/>
              <a:t>Issues with unemployment and job opportunities.</a:t>
            </a:r>
          </a:p>
          <a:p>
            <a:pPr algn="just">
              <a:buNone/>
            </a:pPr>
            <a:endParaRPr lang="en-GB" sz="1800" dirty="0" smtClean="0"/>
          </a:p>
          <a:p>
            <a:pPr algn="just"/>
            <a:r>
              <a:rPr lang="en-GB" sz="1800" dirty="0" smtClean="0"/>
              <a:t>Economy of Hartlepool traditionally linked to the port, heavy industries and ship building sectors.</a:t>
            </a:r>
          </a:p>
          <a:p>
            <a:pPr algn="just">
              <a:buNone/>
            </a:pPr>
            <a:endParaRPr lang="en-GB" sz="1800" dirty="0" smtClean="0"/>
          </a:p>
          <a:p>
            <a:pPr algn="just"/>
            <a:r>
              <a:rPr lang="en-GB" sz="1800" dirty="0" smtClean="0"/>
              <a:t>Following the decline in these industries there is a need to diversify the economy and seek job growth in other sectors.</a:t>
            </a:r>
          </a:p>
          <a:p>
            <a:pPr algn="just"/>
            <a:endParaRPr lang="en-GB" sz="1600" dirty="0" smtClean="0"/>
          </a:p>
          <a:p>
            <a:pPr algn="just"/>
            <a:endParaRPr lang="en-GB" sz="1600" dirty="0" smtClean="0"/>
          </a:p>
          <a:p>
            <a:pPr algn="just"/>
            <a:endParaRPr lang="en-GB" sz="1600" dirty="0" smtClean="0"/>
          </a:p>
          <a:p>
            <a:pPr algn="just">
              <a:buNone/>
            </a:pPr>
            <a:endParaRPr lang="en-GB" sz="1400" dirty="0" smtClean="0"/>
          </a:p>
          <a:p>
            <a:pPr lvl="0" algn="just"/>
            <a:endParaRPr lang="en-GB" sz="1400" dirty="0" smtClean="0"/>
          </a:p>
          <a:p>
            <a:endParaRPr lang="en-GB" dirty="0"/>
          </a:p>
        </p:txBody>
      </p:sp>
      <p:pic>
        <p:nvPicPr>
          <p:cNvPr id="5" name="Picture 4" descr="Image result for empty old ship berth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1844824"/>
            <a:ext cx="3168352" cy="2304256"/>
          </a:xfrm>
          <a:prstGeom prst="rect">
            <a:avLst/>
          </a:prstGeom>
          <a:noFill/>
          <a:ln w="6350">
            <a:solidFill>
              <a:srgbClr val="1D388D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332657"/>
            <a:ext cx="7772400" cy="1008112"/>
          </a:xfrm>
        </p:spPr>
        <p:txBody>
          <a:bodyPr/>
          <a:lstStyle/>
          <a:p>
            <a:r>
              <a:rPr lang="en-GB" sz="3200" dirty="0" smtClean="0"/>
              <a:t>Local Context - Continued</a:t>
            </a:r>
            <a:r>
              <a:rPr lang="en-GB" sz="4000" dirty="0" smtClean="0"/>
              <a:t/>
            </a:r>
            <a:br>
              <a:rPr lang="en-GB" sz="4000" dirty="0" smtClean="0"/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268760"/>
            <a:ext cx="5760640" cy="1464568"/>
          </a:xfrm>
        </p:spPr>
        <p:txBody>
          <a:bodyPr/>
          <a:lstStyle/>
          <a:p>
            <a:pPr algn="just">
              <a:buFont typeface="Arial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Hartlepool is aiming to change perceptions by investing in sectors such as the visitor economy and creative industries.</a:t>
            </a:r>
          </a:p>
          <a:p>
            <a:pPr algn="just">
              <a:buFont typeface="Arial" pitchFamily="34" charset="0"/>
              <a:buChar char="•"/>
            </a:pPr>
            <a:endParaRPr lang="en-GB" dirty="0" smtClean="0">
              <a:solidFill>
                <a:schemeClr val="tx1"/>
              </a:solidFill>
            </a:endParaRPr>
          </a:p>
          <a:p>
            <a:pPr algn="just">
              <a:buFont typeface="Arial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Hartlepool has 2.8m day visitors annually with 413,000 staying overnight, spending £149m in the local economy.</a:t>
            </a:r>
          </a:p>
          <a:p>
            <a:pPr algn="just"/>
            <a:endParaRPr lang="en-GB" dirty="0" smtClean="0">
              <a:solidFill>
                <a:schemeClr val="tx1"/>
              </a:solidFill>
            </a:endParaRPr>
          </a:p>
          <a:p>
            <a:pPr algn="just">
              <a:buFont typeface="Arial" pitchFamily="34" charset="0"/>
              <a:buChar char="•"/>
            </a:pPr>
            <a:r>
              <a:rPr lang="en-GB" kern="1200" dirty="0" smtClean="0">
                <a:solidFill>
                  <a:srgbClr val="000000"/>
                </a:solidFill>
              </a:rPr>
              <a:t>There is a need to modernise and upgrade the visitor offer by building upon the maritime heritage if the town is to become more competitive as a visitor destination.</a:t>
            </a:r>
          </a:p>
          <a:p>
            <a:pPr algn="just"/>
            <a:endParaRPr lang="en-GB" dirty="0" smtClean="0">
              <a:solidFill>
                <a:schemeClr val="tx1"/>
              </a:solidFill>
            </a:endParaRPr>
          </a:p>
          <a:p>
            <a:pPr algn="just">
              <a:buFont typeface="Arial" pitchFamily="34" charset="0"/>
              <a:buChar char="•"/>
            </a:pPr>
            <a:endParaRPr lang="en-GB" dirty="0" smtClean="0">
              <a:solidFill>
                <a:schemeClr val="tx1"/>
              </a:solidFill>
            </a:endParaRPr>
          </a:p>
          <a:p>
            <a:endParaRPr lang="en-GB" dirty="0"/>
          </a:p>
        </p:txBody>
      </p:sp>
      <p:pic>
        <p:nvPicPr>
          <p:cNvPr id="4" name="Picture 3" descr="C:\Users\EDPLRH\AppData\Local\Microsoft\Windows\Temporary Internet Files\Content.Outlook\W9FT4MGP\Seaton Carew Waterplay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1412776"/>
            <a:ext cx="2808313" cy="3312368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1115616" y="620688"/>
          <a:ext cx="7429552" cy="5214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9512" y="3573016"/>
            <a:ext cx="2108334" cy="16381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Total in population </a:t>
            </a:r>
          </a:p>
          <a:p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Catchment of less</a:t>
            </a:r>
          </a:p>
          <a:p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than 1 hour  </a:t>
            </a:r>
          </a:p>
          <a:p>
            <a:r>
              <a:rPr lang="en-GB" b="1" dirty="0" smtClean="0">
                <a:solidFill>
                  <a:schemeClr val="tx2">
                    <a:lumMod val="75000"/>
                  </a:schemeClr>
                </a:solidFill>
              </a:rPr>
              <a:t>2.2m</a:t>
            </a:r>
          </a:p>
          <a:p>
            <a:endParaRPr lang="en-GB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Source: Geoplan</a:t>
            </a:r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5616" y="188640"/>
            <a:ext cx="7500990" cy="584775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Tourism Day Visitors: Hartlepool Catchment </a:t>
            </a:r>
            <a:endParaRPr lang="en-GB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692696"/>
            <a:ext cx="5148064" cy="4752429"/>
          </a:xfrm>
        </p:spPr>
        <p:txBody>
          <a:bodyPr/>
          <a:lstStyle/>
          <a:p>
            <a:pPr algn="just"/>
            <a:r>
              <a:rPr lang="en-GB" sz="1800" dirty="0" smtClean="0"/>
              <a:t>There is an opportunity to build upon our rich maritime heritage &amp; natural coastal assets.</a:t>
            </a:r>
          </a:p>
          <a:p>
            <a:pPr lvl="0" algn="just">
              <a:buNone/>
            </a:pPr>
            <a:endParaRPr lang="en-GB" sz="1800" dirty="0" smtClean="0"/>
          </a:p>
          <a:p>
            <a:pPr lvl="0" algn="just"/>
            <a:r>
              <a:rPr lang="en-GB" sz="1800" dirty="0" smtClean="0"/>
              <a:t>The National Museum of the Royal Navy (Hartlepool) recently opened at the Waterfront and will be a catalyst for change.</a:t>
            </a:r>
          </a:p>
          <a:p>
            <a:pPr lvl="0" algn="just"/>
            <a:endParaRPr lang="en-GB" sz="1800" dirty="0" smtClean="0"/>
          </a:p>
          <a:p>
            <a:pPr lvl="0" algn="just"/>
            <a:r>
              <a:rPr lang="en-GB" sz="1800" dirty="0" smtClean="0"/>
              <a:t>Their target for paid visitors is 100,000 per year which will spread economic benefits to the rest of the town.</a:t>
            </a:r>
          </a:p>
          <a:p>
            <a:pPr lvl="0" algn="just">
              <a:buNone/>
            </a:pPr>
            <a:endParaRPr lang="en-GB" sz="1800" dirty="0" smtClean="0"/>
          </a:p>
          <a:p>
            <a:pPr lvl="0" algn="just"/>
            <a:r>
              <a:rPr lang="en-GB" sz="1800" dirty="0" smtClean="0"/>
              <a:t>The museum includes HMS Trincomalee -the oldest floating warship in the world – built in 1817!</a:t>
            </a:r>
          </a:p>
          <a:p>
            <a:endParaRPr lang="en-GB" dirty="0"/>
          </a:p>
        </p:txBody>
      </p:sp>
      <p:pic>
        <p:nvPicPr>
          <p:cNvPr id="4" name="Picture 3" descr="National Museum of the Royal Navy Homepage">
            <a:hlinkClick r:id="rId3" tooltip="&quot;National Museum of the Royal Navy Homepage&quot;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4509120"/>
            <a:ext cx="2143125" cy="108011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979712" y="188640"/>
            <a:ext cx="5904656" cy="55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rgbClr val="4B801A"/>
                </a:solidFill>
              </a:rPr>
              <a:t>Local Context - Continued</a:t>
            </a:r>
            <a:endParaRPr lang="en-GB" sz="3200" dirty="0">
              <a:solidFill>
                <a:srgbClr val="4B801A"/>
              </a:solidFill>
            </a:endParaRPr>
          </a:p>
        </p:txBody>
      </p:sp>
      <p:pic>
        <p:nvPicPr>
          <p:cNvPr id="1026" name="Picture 2" descr="Z:\Tourism\Images 2012\hms trincomalee\Trinc at night (DM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692695"/>
            <a:ext cx="3535149" cy="352810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436096" y="4149080"/>
            <a:ext cx="3456384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accent6"/>
                </a:solidFill>
              </a:rPr>
              <a:t>HMS Trincomalee</a:t>
            </a:r>
            <a:endParaRPr lang="en-GB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Large Projects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3" y="908720"/>
            <a:ext cx="5328591" cy="4536405"/>
          </a:xfrm>
        </p:spPr>
        <p:txBody>
          <a:bodyPr/>
          <a:lstStyle/>
          <a:p>
            <a:pPr algn="just"/>
            <a:r>
              <a:rPr lang="en-GB" sz="1800" dirty="0" smtClean="0"/>
              <a:t>November 2015 - Council adopted  a new Regeneration Masterplan: Hartlepool Vision.</a:t>
            </a:r>
          </a:p>
          <a:p>
            <a:pPr algn="just">
              <a:buNone/>
            </a:pPr>
            <a:endParaRPr lang="en-GB" sz="1800" dirty="0" smtClean="0"/>
          </a:p>
          <a:p>
            <a:pPr algn="just"/>
            <a:r>
              <a:rPr lang="en-GB" sz="1800" dirty="0" smtClean="0"/>
              <a:t>The masterplan sets out priorities for delivering key capital projects over the next 15 years.</a:t>
            </a:r>
          </a:p>
          <a:p>
            <a:pPr algn="just">
              <a:buNone/>
            </a:pPr>
            <a:endParaRPr lang="en-GB" sz="1800" dirty="0" smtClean="0"/>
          </a:p>
          <a:p>
            <a:pPr algn="just"/>
            <a:r>
              <a:rPr lang="en-GB" sz="1800" dirty="0" smtClean="0"/>
              <a:t>It seeks to coordinate investment and align the aims of the public and private sectors.</a:t>
            </a:r>
          </a:p>
          <a:p>
            <a:pPr algn="just">
              <a:buNone/>
            </a:pPr>
            <a:endParaRPr lang="en-GB" sz="1800" dirty="0" smtClean="0"/>
          </a:p>
          <a:p>
            <a:pPr algn="just"/>
            <a:r>
              <a:rPr lang="en-GB" sz="1800" dirty="0" smtClean="0"/>
              <a:t>£165m worth of public &amp; private investment  has been identified.</a:t>
            </a:r>
          </a:p>
          <a:p>
            <a:pPr algn="just"/>
            <a:endParaRPr lang="en-GB" sz="1800" dirty="0" smtClean="0"/>
          </a:p>
          <a:p>
            <a:pPr algn="just"/>
            <a:r>
              <a:rPr lang="en-GB" sz="1800" dirty="0" smtClean="0"/>
              <a:t>Potential to create up to 700 new jobs and 1,200 construction jobs.</a:t>
            </a:r>
          </a:p>
          <a:p>
            <a:pPr>
              <a:buNone/>
            </a:pPr>
            <a:endParaRPr lang="en-GB" sz="1600" dirty="0" smtClean="0"/>
          </a:p>
          <a:p>
            <a:pPr marL="457200" indent="-457200" algn="just">
              <a:buFont typeface="+mj-lt"/>
              <a:buAutoNum type="arabicPeriod"/>
            </a:pPr>
            <a:endParaRPr lang="en-GB" sz="1400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980728"/>
            <a:ext cx="3384376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:\Richard Harrison\Innovation &amp; Skills Quarter\MWS RIBA Stage 4 Design Work\Nordic Royal Image Feb 2017\Group Ginger_Hartlepool Post Office_Visual (Nordic Royal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52736"/>
            <a:ext cx="9144000" cy="475252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404664"/>
            <a:ext cx="8892480" cy="607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£2.9M NEW MANAGED WORKSPACE FACILITY PROVIDING START UP SPACE FOR GRADUATES IN THE CREATIVE INDUSTRIES SECTOR</a:t>
            </a:r>
            <a:endParaRPr lang="en-GB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HBC_Powerpoint_Template">
  <a:themeElements>
    <a:clrScheme name="HBC_Powerpoint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HBC_Powerpoint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HBC_Powerpoin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BC_Powerpoint_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BC_Powerpoint_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BC_Powerpoint_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BC_Powerpoint_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BC_Powerpoint_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BC_Powerpoint_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sisl xmlns:xsi="http://www.w3.org/2001/XMLSchema-instance" xmlns:xsd="http://www.w3.org/2001/XMLSchema" xmlns="http://www.boldonjames.com/2008/01/sie/internal/label" sislVersion="0" policy="8270c081-d9f3-48ae-83c7-c2320a8ca25c"/>
</file>

<file path=customXml/itemProps1.xml><?xml version="1.0" encoding="utf-8"?>
<ds:datastoreItem xmlns:ds="http://schemas.openxmlformats.org/officeDocument/2006/customXml" ds:itemID="{94A84397-D235-4B44-9383-AFF39F8ABCA7}">
  <ds:schemaRefs>
    <ds:schemaRef ds:uri="http://www.w3.org/2001/XMLSchema"/>
    <ds:schemaRef ds:uri="http://www.boldonjames.com/2008/01/sie/internal/labe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HBC_Powerpoint_Template</Template>
  <TotalTime>1841</TotalTime>
  <Words>976</Words>
  <Application>Microsoft Office PowerPoint</Application>
  <PresentationFormat>On-screen Show (4:3)</PresentationFormat>
  <Paragraphs>174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Arial Black</vt:lpstr>
      <vt:lpstr>Tahoma</vt:lpstr>
      <vt:lpstr>Times New Roman</vt:lpstr>
      <vt:lpstr>HBC_Powerpoint_Template</vt:lpstr>
      <vt:lpstr>PowerPoint Presentation</vt:lpstr>
      <vt:lpstr>Purpose of the Workshop</vt:lpstr>
      <vt:lpstr>CONTENTS</vt:lpstr>
      <vt:lpstr>Hartlepool – Local Context</vt:lpstr>
      <vt:lpstr>Local Context - Continued </vt:lpstr>
      <vt:lpstr>PowerPoint Presentation</vt:lpstr>
      <vt:lpstr>PowerPoint Presentation</vt:lpstr>
      <vt:lpstr>Large Projects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Hartlepool Coastal Transformation Project – Coastal Communities Fund Round 4</vt:lpstr>
      <vt:lpstr>Buzz Groups – Task 1</vt:lpstr>
      <vt:lpstr> Coastal Community Teams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Regenerating Coastal Communities Seminar 27th January 2017 </vt:lpstr>
      <vt:lpstr>Railway Station Artwork</vt:lpstr>
      <vt:lpstr>Coastal Regeneration - Summary</vt:lpstr>
      <vt:lpstr>Buzz Groups – Task 2</vt:lpstr>
    </vt:vector>
  </TitlesOfParts>
  <Company>Sx3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Edit The Title</dc:title>
  <dc:creator>cecspd</dc:creator>
  <cp:lastModifiedBy>Amanda Eastwood</cp:lastModifiedBy>
  <cp:revision>274</cp:revision>
  <dcterms:created xsi:type="dcterms:W3CDTF">2010-01-05T11:43:14Z</dcterms:created>
  <dcterms:modified xsi:type="dcterms:W3CDTF">2017-09-27T14:08:53Z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IndexRef">
    <vt:lpwstr>53492e12-1f36-4389-8296-63fd16cfb9c9</vt:lpwstr>
  </property>
  <property fmtid="{D5CDD505-2E9C-101B-9397-08002B2CF9AE}" pid="3" name="bjSaver">
    <vt:lpwstr>70gzuqHavFDgvWfX+Ra8slUuvrMEpY+2</vt:lpwstr>
  </property>
  <property fmtid="{D5CDD505-2E9C-101B-9397-08002B2CF9AE}" pid="4" name="bjDocumentSecurityLabel">
    <vt:lpwstr>No Marking</vt:lpwstr>
  </property>
</Properties>
</file>