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323" r:id="rId2"/>
    <p:sldId id="283" r:id="rId3"/>
    <p:sldId id="294" r:id="rId4"/>
    <p:sldId id="331" r:id="rId5"/>
    <p:sldId id="327" r:id="rId6"/>
    <p:sldId id="334" r:id="rId7"/>
    <p:sldId id="328" r:id="rId8"/>
    <p:sldId id="332" r:id="rId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103" autoAdjust="0"/>
    <p:restoredTop sz="94660"/>
  </p:normalViewPr>
  <p:slideViewPr>
    <p:cSldViewPr>
      <p:cViewPr varScale="1">
        <p:scale>
          <a:sx n="122" d="100"/>
          <a:sy n="122" d="100"/>
        </p:scale>
        <p:origin x="90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8081A-FAD2-4F38-A28E-6B4B258DB6FF}" type="datetimeFigureOut">
              <a:rPr lang="en-GB" smtClean="0"/>
              <a:t>27/09/2017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6FE7C-C523-44B3-B050-41B4CD5764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2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6FE7C-C523-44B3-B050-41B4CD57644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944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ABCF-D850-4D1E-9653-34BAD80435EC}" type="datetimeFigureOut">
              <a:rPr lang="en-GB" smtClean="0"/>
              <a:t>27/09/2017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53B0-99F5-43C3-BE91-B255631033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754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ABCF-D850-4D1E-9653-34BAD80435EC}" type="datetimeFigureOut">
              <a:rPr lang="en-GB" smtClean="0"/>
              <a:t>27/09/2017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53B0-99F5-43C3-BE91-B255631033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606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ABCF-D850-4D1E-9653-34BAD80435EC}" type="datetimeFigureOut">
              <a:rPr lang="en-GB" smtClean="0"/>
              <a:t>27/09/2017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53B0-99F5-43C3-BE91-B255631033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18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ABCF-D850-4D1E-9653-34BAD80435EC}" type="datetimeFigureOut">
              <a:rPr lang="en-GB" smtClean="0"/>
              <a:t>27/09/2017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53B0-99F5-43C3-BE91-B255631033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936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ABCF-D850-4D1E-9653-34BAD80435EC}" type="datetimeFigureOut">
              <a:rPr lang="en-GB" smtClean="0"/>
              <a:t>27/09/2017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53B0-99F5-43C3-BE91-B255631033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852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ABCF-D850-4D1E-9653-34BAD80435EC}" type="datetimeFigureOut">
              <a:rPr lang="en-GB" smtClean="0"/>
              <a:t>27/09/2017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53B0-99F5-43C3-BE91-B255631033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000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ABCF-D850-4D1E-9653-34BAD80435EC}" type="datetimeFigureOut">
              <a:rPr lang="en-GB" smtClean="0"/>
              <a:t>27/09/2017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53B0-99F5-43C3-BE91-B255631033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19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ABCF-D850-4D1E-9653-34BAD80435EC}" type="datetimeFigureOut">
              <a:rPr lang="en-GB" smtClean="0"/>
              <a:t>27/09/2017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53B0-99F5-43C3-BE91-B255631033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73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ABCF-D850-4D1E-9653-34BAD80435EC}" type="datetimeFigureOut">
              <a:rPr lang="en-GB" smtClean="0"/>
              <a:t>27/09/2017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53B0-99F5-43C3-BE91-B255631033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014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ABCF-D850-4D1E-9653-34BAD80435EC}" type="datetimeFigureOut">
              <a:rPr lang="en-GB" smtClean="0"/>
              <a:t>27/09/2017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53B0-99F5-43C3-BE91-B255631033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919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ABCF-D850-4D1E-9653-34BAD80435EC}" type="datetimeFigureOut">
              <a:rPr lang="en-GB" smtClean="0"/>
              <a:t>27/09/2017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53B0-99F5-43C3-BE91-B255631033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04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9ABCF-D850-4D1E-9653-34BAD80435EC}" type="datetimeFigureOut">
              <a:rPr lang="en-GB" smtClean="0"/>
              <a:t>27/09/2017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B53B0-99F5-43C3-BE91-B255631033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07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1.jpg@01D1BF67.D846F280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cid:image001.jpg@01D1BF67.D846F28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cid:image001.jpg@01D1BF67.D846F28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1.jpg@01D1BF67.D846F280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jpg@01D1BF67.D846F28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cid:image001.jpg@01D1BF67.D846F28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jpg@01D1BF67.D846F28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cid:image001.jpg@01D1BF67.D846F2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211960" y="728692"/>
            <a:ext cx="474992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sz="28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endParaRPr lang="en-GB" sz="2800" b="1" dirty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r>
              <a:rPr lang="en-GB" sz="3600" b="1" dirty="0" smtClean="0">
                <a:solidFill>
                  <a:schemeClr val="bg1">
                    <a:lumMod val="95000"/>
                  </a:schemeClr>
                </a:solidFill>
              </a:rPr>
              <a:t>Moving Regeneration Forward Through </a:t>
            </a:r>
            <a:r>
              <a:rPr lang="en-GB" sz="3600" b="1" dirty="0" err="1" smtClean="0">
                <a:solidFill>
                  <a:schemeClr val="bg1">
                    <a:lumMod val="95000"/>
                  </a:schemeClr>
                </a:solidFill>
              </a:rPr>
              <a:t>Brexit</a:t>
            </a:r>
            <a:endParaRPr lang="en-GB" sz="3600" dirty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endParaRPr lang="en-GB" sz="2400" b="1" dirty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endParaRPr lang="en-GB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r>
              <a:rPr lang="en-GB" sz="2400" b="1" dirty="0" smtClean="0">
                <a:solidFill>
                  <a:schemeClr val="bg1">
                    <a:lumMod val="95000"/>
                  </a:schemeClr>
                </a:solidFill>
              </a:rPr>
              <a:t>Helen Thompson</a:t>
            </a:r>
          </a:p>
          <a:p>
            <a:pPr algn="r"/>
            <a:r>
              <a:rPr lang="en-GB" sz="2400" b="1" dirty="0" smtClean="0">
                <a:solidFill>
                  <a:schemeClr val="bg1">
                    <a:lumMod val="95000"/>
                  </a:schemeClr>
                </a:solidFill>
              </a:rPr>
              <a:t>Inward Investment Manager</a:t>
            </a:r>
          </a:p>
          <a:p>
            <a:pPr algn="r"/>
            <a:r>
              <a:rPr lang="en-GB" sz="2400" b="1" dirty="0" smtClean="0">
                <a:solidFill>
                  <a:schemeClr val="bg1">
                    <a:lumMod val="95000"/>
                  </a:schemeClr>
                </a:solidFill>
              </a:rPr>
              <a:t>North East Lincolnshire Council</a:t>
            </a:r>
          </a:p>
          <a:p>
            <a:pPr algn="r"/>
            <a:r>
              <a:rPr lang="en-GB" sz="2400" b="1" dirty="0" err="1" smtClean="0">
                <a:solidFill>
                  <a:schemeClr val="bg1">
                    <a:lumMod val="95000"/>
                  </a:schemeClr>
                </a:solidFill>
              </a:rPr>
              <a:t>CoastNEL</a:t>
            </a:r>
            <a:endParaRPr lang="en-GB" sz="2400" b="1" dirty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endParaRPr lang="en-GB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r>
              <a:rPr lang="en-GB" sz="2000" b="1" dirty="0" smtClean="0">
                <a:solidFill>
                  <a:schemeClr val="bg1">
                    <a:lumMod val="95000"/>
                  </a:schemeClr>
                </a:solidFill>
              </a:rPr>
              <a:t>21 April 2017</a:t>
            </a:r>
            <a:endParaRPr lang="en-GB" sz="2000" dirty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6" y="6327799"/>
            <a:ext cx="2828925" cy="180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7" y="1676311"/>
            <a:ext cx="3960440" cy="3890959"/>
          </a:xfrm>
          <a:prstGeom prst="rect">
            <a:avLst/>
          </a:prstGeom>
        </p:spPr>
      </p:pic>
      <p:pic>
        <p:nvPicPr>
          <p:cNvPr id="6" name="Picture 5" descr="GBC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0"/>
            <a:ext cx="1571625" cy="120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197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5761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1" y="260648"/>
            <a:ext cx="8445549" cy="648072"/>
          </a:xfrm>
        </p:spPr>
        <p:txBody>
          <a:bodyPr>
            <a:noAutofit/>
          </a:bodyPr>
          <a:lstStyle/>
          <a:p>
            <a:pPr algn="l"/>
            <a:r>
              <a:rPr lang="en-GB" sz="4000" b="1" dirty="0" smtClean="0">
                <a:solidFill>
                  <a:schemeClr val="bg1"/>
                </a:solidFill>
              </a:rPr>
              <a:t>Presentation Content</a:t>
            </a:r>
            <a:endParaRPr lang="en-GB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92" y="6525344"/>
            <a:ext cx="2828925" cy="1809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6120680" cy="46805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8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2800" b="1" dirty="0" smtClean="0">
                <a:solidFill>
                  <a:schemeClr val="bg1"/>
                </a:solidFill>
              </a:rPr>
              <a:t>Opportunities </a:t>
            </a:r>
            <a:endParaRPr lang="en-GB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8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2800" b="1" dirty="0" smtClean="0">
                <a:solidFill>
                  <a:schemeClr val="bg1"/>
                </a:solidFill>
              </a:rPr>
              <a:t>The Action Plan for Tourism</a:t>
            </a:r>
          </a:p>
          <a:p>
            <a:pPr>
              <a:lnSpc>
                <a:spcPct val="150000"/>
              </a:lnSpc>
              <a:spcBef>
                <a:spcPts val="8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2800" b="1" dirty="0" smtClean="0">
                <a:solidFill>
                  <a:schemeClr val="bg1"/>
                </a:solidFill>
              </a:rPr>
              <a:t>A Coastal Community: North East      Lincolnshire</a:t>
            </a:r>
          </a:p>
          <a:p>
            <a:pPr>
              <a:lnSpc>
                <a:spcPct val="150000"/>
              </a:lnSpc>
              <a:spcBef>
                <a:spcPts val="8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2800" b="1" dirty="0" smtClean="0">
                <a:solidFill>
                  <a:schemeClr val="bg1"/>
                </a:solidFill>
              </a:rPr>
              <a:t>Moving Regeneration Forward</a:t>
            </a:r>
          </a:p>
          <a:p>
            <a:pPr>
              <a:lnSpc>
                <a:spcPct val="150000"/>
              </a:lnSpc>
              <a:spcBef>
                <a:spcPts val="8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2800" b="1" dirty="0" smtClean="0">
                <a:solidFill>
                  <a:schemeClr val="bg1"/>
                </a:solidFill>
              </a:rPr>
              <a:t>Discussion                                                                                      </a:t>
            </a:r>
          </a:p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GB" sz="2800" b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800"/>
              </a:spcBef>
              <a:buClr>
                <a:schemeClr val="bg1"/>
              </a:buClr>
              <a:buNone/>
            </a:pPr>
            <a:endParaRPr lang="en-GB" sz="2800" b="1" dirty="0" smtClean="0">
              <a:solidFill>
                <a:schemeClr val="bg1"/>
              </a:solidFill>
            </a:endParaRPr>
          </a:p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GB" sz="2000" b="1" dirty="0" smtClean="0">
              <a:solidFill>
                <a:schemeClr val="bg1"/>
              </a:solidFill>
            </a:endParaRPr>
          </a:p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GB" sz="2000" b="1" dirty="0" smtClean="0">
              <a:solidFill>
                <a:schemeClr val="bg1"/>
              </a:solidFill>
            </a:endParaRPr>
          </a:p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GB" sz="2400" dirty="0" smtClean="0">
              <a:solidFill>
                <a:schemeClr val="accent2"/>
              </a:solidFill>
            </a:endParaRPr>
          </a:p>
        </p:txBody>
      </p:sp>
      <p:pic>
        <p:nvPicPr>
          <p:cNvPr id="8" name="Picture 7" descr="GBC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0"/>
            <a:ext cx="1571625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S:\IMAGES\Visitor Economy, Services and Retail (Lifestyle)\Rural\waltha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66" y="3053544"/>
            <a:ext cx="2521390" cy="157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homph\AppData\Local\Microsoft\Windows\Temporary Internet Files\Content.Outlook\PRXGK328\619_Cleethorpes Pier  Red Arrows_Coast_Cleethorpes_20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68" y="1316562"/>
            <a:ext cx="2521388" cy="168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S:\IMAGES\Visitor Economy, Services and Retail (Lifestyle)\Coast\gardens8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881" y="4661985"/>
            <a:ext cx="2521388" cy="168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46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94" y="-7438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45549" cy="648072"/>
          </a:xfrm>
        </p:spPr>
        <p:txBody>
          <a:bodyPr>
            <a:noAutofit/>
          </a:bodyPr>
          <a:lstStyle/>
          <a:p>
            <a:pPr algn="l"/>
            <a:r>
              <a:rPr lang="en-GB" sz="4000" b="1" dirty="0" smtClean="0">
                <a:solidFill>
                  <a:schemeClr val="bg1"/>
                </a:solidFill>
              </a:rPr>
              <a:t>Opportunities</a:t>
            </a:r>
            <a:endParaRPr lang="en-GB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412" y="6525344"/>
            <a:ext cx="2828925" cy="1809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80" y="1412776"/>
            <a:ext cx="8183215" cy="5184576"/>
          </a:xfrm>
        </p:spPr>
        <p:txBody>
          <a:bodyPr>
            <a:noAutofit/>
          </a:bodyPr>
          <a:lstStyle/>
          <a:p>
            <a:pPr marL="0" indent="0">
              <a:spcBef>
                <a:spcPts val="800"/>
              </a:spcBef>
              <a:buClr>
                <a:schemeClr val="bg1"/>
              </a:buClr>
              <a:buNone/>
            </a:pPr>
            <a:endParaRPr lang="en-GB" sz="1000" dirty="0" smtClean="0">
              <a:solidFill>
                <a:schemeClr val="bg1"/>
              </a:solidFill>
            </a:endParaRPr>
          </a:p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800" dirty="0" smtClean="0">
                <a:solidFill>
                  <a:schemeClr val="bg1"/>
                </a:solidFill>
              </a:rPr>
              <a:t>Tourism is key to economic </a:t>
            </a:r>
            <a:r>
              <a:rPr lang="en-GB" sz="2800" dirty="0">
                <a:solidFill>
                  <a:schemeClr val="bg1"/>
                </a:solidFill>
              </a:rPr>
              <a:t>growth in the </a:t>
            </a:r>
            <a:r>
              <a:rPr lang="en-GB" sz="2800" dirty="0" smtClean="0">
                <a:solidFill>
                  <a:schemeClr val="bg1"/>
                </a:solidFill>
              </a:rPr>
              <a:t>UK - 1.6 </a:t>
            </a:r>
            <a:r>
              <a:rPr lang="en-GB" sz="2800" dirty="0">
                <a:solidFill>
                  <a:schemeClr val="bg1"/>
                </a:solidFill>
              </a:rPr>
              <a:t>million </a:t>
            </a:r>
            <a:r>
              <a:rPr lang="en-GB" sz="2800" dirty="0" smtClean="0">
                <a:solidFill>
                  <a:schemeClr val="bg1"/>
                </a:solidFill>
              </a:rPr>
              <a:t>jobs;</a:t>
            </a:r>
          </a:p>
          <a:p>
            <a:pPr marL="0" indent="0">
              <a:spcBef>
                <a:spcPts val="800"/>
              </a:spcBef>
              <a:buClr>
                <a:schemeClr val="bg1"/>
              </a:buClr>
              <a:buNone/>
            </a:pPr>
            <a:endParaRPr lang="en-GB" sz="2000" dirty="0" smtClean="0">
              <a:solidFill>
                <a:schemeClr val="bg1"/>
              </a:solidFill>
            </a:endParaRPr>
          </a:p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800" dirty="0" smtClean="0">
                <a:solidFill>
                  <a:schemeClr val="bg1"/>
                </a:solidFill>
              </a:rPr>
              <a:t>2% increase in overseas visitors to the UK, year on year - 3.8 million in Aug 2016;</a:t>
            </a:r>
          </a:p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GB" sz="2000" dirty="0" smtClean="0">
              <a:solidFill>
                <a:schemeClr val="bg1"/>
              </a:solidFill>
            </a:endParaRPr>
          </a:p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800" dirty="0" smtClean="0">
                <a:solidFill>
                  <a:schemeClr val="bg1"/>
                </a:solidFill>
              </a:rPr>
              <a:t>In 2016, tourism generated </a:t>
            </a:r>
            <a:r>
              <a:rPr lang="en-GB" sz="2800" dirty="0">
                <a:solidFill>
                  <a:schemeClr val="bg1"/>
                </a:solidFill>
              </a:rPr>
              <a:t>over </a:t>
            </a:r>
            <a:endParaRPr lang="en-GB" sz="28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800"/>
              </a:spcBef>
              <a:buClr>
                <a:schemeClr val="bg1"/>
              </a:buClr>
              <a:buNone/>
            </a:pP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  £</a:t>
            </a:r>
            <a:r>
              <a:rPr lang="en-GB" sz="2800" dirty="0">
                <a:solidFill>
                  <a:schemeClr val="bg1"/>
                </a:solidFill>
              </a:rPr>
              <a:t>62 billion </a:t>
            </a:r>
            <a:r>
              <a:rPr lang="en-GB" sz="2800" dirty="0" smtClean="0">
                <a:solidFill>
                  <a:schemeClr val="bg1"/>
                </a:solidFill>
              </a:rPr>
              <a:t>in GVA </a:t>
            </a:r>
            <a:r>
              <a:rPr lang="en-GB" sz="2800" dirty="0">
                <a:solidFill>
                  <a:schemeClr val="bg1"/>
                </a:solidFill>
              </a:rPr>
              <a:t>revenue to the </a:t>
            </a:r>
            <a:endParaRPr lang="en-GB" sz="28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800"/>
              </a:spcBef>
              <a:buClr>
                <a:schemeClr val="bg1"/>
              </a:buClr>
              <a:buNone/>
            </a:pP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  UK </a:t>
            </a:r>
            <a:r>
              <a:rPr lang="en-GB" sz="2800" dirty="0">
                <a:solidFill>
                  <a:schemeClr val="bg1"/>
                </a:solidFill>
              </a:rPr>
              <a:t>economy. </a:t>
            </a:r>
          </a:p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GB" sz="2800" i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7" descr="GBC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472" y="0"/>
            <a:ext cx="1571625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 descr="C:\Users\thomph\AppData\Local\Microsoft\Windows\Temporary Internet Files\Content.Outlook\PRXGK328\IMG_07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34040" y="3645024"/>
            <a:ext cx="2204864" cy="2204864"/>
          </a:xfrm>
          <a:prstGeom prst="rect">
            <a:avLst/>
          </a:prstGeom>
          <a:noFill/>
          <a:scene3d>
            <a:camera prst="orthographicFront">
              <a:rot lat="0" lon="212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96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45549" cy="648072"/>
          </a:xfrm>
        </p:spPr>
        <p:txBody>
          <a:bodyPr>
            <a:noAutofit/>
          </a:bodyPr>
          <a:lstStyle/>
          <a:p>
            <a:pPr algn="l"/>
            <a:r>
              <a:rPr lang="en-GB" sz="4000" b="1" dirty="0" smtClean="0">
                <a:solidFill>
                  <a:schemeClr val="bg1"/>
                </a:solidFill>
              </a:rPr>
              <a:t>The Tourism Action Plan, 2016</a:t>
            </a:r>
            <a:endParaRPr lang="en-GB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01" y="6540288"/>
            <a:ext cx="2828925" cy="180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34745"/>
            <a:ext cx="7272808" cy="48025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55" y="1196752"/>
            <a:ext cx="7835669" cy="5184576"/>
          </a:xfrm>
        </p:spPr>
        <p:txBody>
          <a:bodyPr>
            <a:noAutofit/>
          </a:bodyPr>
          <a:lstStyle/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GB" sz="2800" b="1" dirty="0" smtClean="0">
              <a:solidFill>
                <a:schemeClr val="bg1"/>
              </a:solidFill>
            </a:endParaRPr>
          </a:p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GB" sz="2800" b="1" dirty="0">
              <a:solidFill>
                <a:schemeClr val="bg1"/>
              </a:solidFill>
            </a:endParaRPr>
          </a:p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GB" sz="2800" b="1" dirty="0">
              <a:solidFill>
                <a:schemeClr val="bg1"/>
              </a:solidFill>
            </a:endParaRPr>
          </a:p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GB" sz="2800" b="1" dirty="0" smtClean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1600" y="1468814"/>
            <a:ext cx="71287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  <a:buClr>
                <a:schemeClr val="bg1"/>
              </a:buClr>
            </a:pPr>
            <a:endParaRPr lang="en-GB" sz="2800" b="1" dirty="0" smtClean="0">
              <a:solidFill>
                <a:schemeClr val="bg1"/>
              </a:solidFill>
            </a:endParaRPr>
          </a:p>
          <a:p>
            <a:pPr algn="ctr">
              <a:spcBef>
                <a:spcPts val="800"/>
              </a:spcBef>
              <a:buClr>
                <a:schemeClr val="bg1"/>
              </a:buClr>
            </a:pPr>
            <a:r>
              <a:rPr lang="en-GB" sz="2800" b="1" dirty="0" smtClean="0">
                <a:solidFill>
                  <a:schemeClr val="bg1"/>
                </a:solidFill>
              </a:rPr>
              <a:t>The </a:t>
            </a:r>
            <a:r>
              <a:rPr lang="en-GB" sz="2800" b="1" dirty="0">
                <a:solidFill>
                  <a:schemeClr val="bg1"/>
                </a:solidFill>
              </a:rPr>
              <a:t>Government’s end goal </a:t>
            </a:r>
            <a:r>
              <a:rPr lang="en-GB" sz="2800" b="1" dirty="0" smtClean="0">
                <a:solidFill>
                  <a:schemeClr val="bg1"/>
                </a:solidFill>
              </a:rPr>
              <a:t>is, </a:t>
            </a:r>
            <a:r>
              <a:rPr lang="en-GB" sz="2800" b="1" i="1" dirty="0">
                <a:solidFill>
                  <a:schemeClr val="bg1"/>
                </a:solidFill>
              </a:rPr>
              <a:t>“a Britain that is even more attractive, accessible and welcoming to </a:t>
            </a:r>
            <a:r>
              <a:rPr lang="en-GB" sz="2800" b="1" i="1" dirty="0" smtClean="0">
                <a:solidFill>
                  <a:schemeClr val="bg1"/>
                </a:solidFill>
              </a:rPr>
              <a:t>visitors.“</a:t>
            </a:r>
          </a:p>
          <a:p>
            <a:pPr algn="ctr">
              <a:spcBef>
                <a:spcPts val="800"/>
              </a:spcBef>
              <a:buClr>
                <a:schemeClr val="bg1"/>
              </a:buClr>
            </a:pPr>
            <a:endParaRPr lang="en-GB" sz="2800" b="1" i="1" dirty="0" smtClean="0">
              <a:solidFill>
                <a:schemeClr val="bg1"/>
              </a:solidFill>
            </a:endParaRPr>
          </a:p>
          <a:p>
            <a:pPr algn="ctr">
              <a:spcBef>
                <a:spcPts val="800"/>
              </a:spcBef>
              <a:buClr>
                <a:schemeClr val="bg1"/>
              </a:buClr>
            </a:pPr>
            <a:endParaRPr lang="en-GB" sz="2800" b="1" i="1" dirty="0" smtClean="0">
              <a:solidFill>
                <a:schemeClr val="bg1"/>
              </a:solidFill>
            </a:endParaRPr>
          </a:p>
          <a:p>
            <a:pPr algn="ctr">
              <a:spcBef>
                <a:spcPts val="800"/>
              </a:spcBef>
              <a:buClr>
                <a:schemeClr val="bg1"/>
              </a:buClr>
            </a:pPr>
            <a:endParaRPr lang="en-GB" sz="2800" b="1" i="1" dirty="0">
              <a:solidFill>
                <a:schemeClr val="bg1"/>
              </a:solidFill>
            </a:endParaRPr>
          </a:p>
          <a:p>
            <a:pPr algn="ctr">
              <a:spcBef>
                <a:spcPts val="800"/>
              </a:spcBef>
              <a:buClr>
                <a:schemeClr val="bg1"/>
              </a:buClr>
            </a:pPr>
            <a:r>
              <a:rPr lang="en-GB" sz="2800" b="1" dirty="0">
                <a:solidFill>
                  <a:schemeClr val="bg1"/>
                </a:solidFill>
              </a:rPr>
              <a:t>I</a:t>
            </a:r>
            <a:r>
              <a:rPr lang="en-GB" sz="2800" b="1" dirty="0" smtClean="0">
                <a:solidFill>
                  <a:schemeClr val="bg1"/>
                </a:solidFill>
              </a:rPr>
              <a:t>n </a:t>
            </a:r>
            <a:r>
              <a:rPr lang="en-GB" sz="2800" b="1" dirty="0">
                <a:solidFill>
                  <a:schemeClr val="bg1"/>
                </a:solidFill>
              </a:rPr>
              <a:t>August 2016 </a:t>
            </a:r>
            <a:r>
              <a:rPr lang="en-GB" sz="2800" b="1" dirty="0" smtClean="0">
                <a:solidFill>
                  <a:schemeClr val="bg1"/>
                </a:solidFill>
              </a:rPr>
              <a:t>the </a:t>
            </a:r>
            <a:r>
              <a:rPr lang="en-GB" sz="2800" b="1" dirty="0">
                <a:solidFill>
                  <a:schemeClr val="bg1"/>
                </a:solidFill>
              </a:rPr>
              <a:t>‘Tourism Action </a:t>
            </a:r>
            <a:r>
              <a:rPr lang="en-GB" sz="2800" b="1" dirty="0" smtClean="0">
                <a:solidFill>
                  <a:schemeClr val="bg1"/>
                </a:solidFill>
              </a:rPr>
              <a:t>Plan’ was published</a:t>
            </a:r>
          </a:p>
          <a:p>
            <a:pPr algn="ctr">
              <a:spcBef>
                <a:spcPts val="800"/>
              </a:spcBef>
              <a:buClr>
                <a:schemeClr val="bg1"/>
              </a:buClr>
            </a:pPr>
            <a:endParaRPr lang="en-GB" sz="2800" b="1" i="1" dirty="0">
              <a:solidFill>
                <a:schemeClr val="bg1"/>
              </a:solidFill>
            </a:endParaRPr>
          </a:p>
        </p:txBody>
      </p:sp>
      <p:pic>
        <p:nvPicPr>
          <p:cNvPr id="9" name="Picture 8" descr="GBC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0"/>
            <a:ext cx="1571625" cy="120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975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3610"/>
            <a:ext cx="8661573" cy="648072"/>
          </a:xfrm>
        </p:spPr>
        <p:txBody>
          <a:bodyPr>
            <a:noAutofit/>
          </a:bodyPr>
          <a:lstStyle/>
          <a:p>
            <a:pPr algn="l"/>
            <a:r>
              <a:rPr lang="en-GB" sz="4000" b="1" dirty="0" smtClean="0">
                <a:solidFill>
                  <a:schemeClr val="bg1"/>
                </a:solidFill>
              </a:rPr>
              <a:t>A Coastal Community: </a:t>
            </a:r>
            <a:br>
              <a:rPr lang="en-GB" sz="4000" b="1" dirty="0" smtClean="0">
                <a:solidFill>
                  <a:schemeClr val="bg1"/>
                </a:solidFill>
              </a:rPr>
            </a:br>
            <a:r>
              <a:rPr lang="en-GB" sz="4000" b="1" dirty="0" smtClean="0">
                <a:solidFill>
                  <a:schemeClr val="bg1"/>
                </a:solidFill>
              </a:rPr>
              <a:t>North East Lincolnshire</a:t>
            </a:r>
            <a:endParaRPr lang="en-GB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6525344"/>
            <a:ext cx="2828925" cy="1809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384" y="1404183"/>
            <a:ext cx="8499985" cy="5112568"/>
          </a:xfrm>
        </p:spPr>
        <p:txBody>
          <a:bodyPr>
            <a:noAutofit/>
          </a:bodyPr>
          <a:lstStyle/>
          <a:p>
            <a:pPr marL="0" indent="0">
              <a:spcBef>
                <a:spcPts val="800"/>
              </a:spcBef>
              <a:buClr>
                <a:schemeClr val="bg1"/>
              </a:buClr>
              <a:buNone/>
            </a:pPr>
            <a:endParaRPr lang="en-GB" sz="2400" b="1" u="sng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800"/>
              </a:spcBef>
              <a:buClr>
                <a:schemeClr val="bg1"/>
              </a:buClr>
              <a:buNone/>
            </a:pPr>
            <a:r>
              <a:rPr lang="en-GB" sz="2400" b="1" u="sng" dirty="0" smtClean="0">
                <a:solidFill>
                  <a:schemeClr val="bg1"/>
                </a:solidFill>
              </a:rPr>
              <a:t>Public Sector</a:t>
            </a:r>
            <a:r>
              <a:rPr lang="en-GB" sz="2400" b="1" dirty="0" smtClean="0">
                <a:solidFill>
                  <a:schemeClr val="bg1"/>
                </a:solidFill>
              </a:rPr>
              <a:t>				</a:t>
            </a:r>
            <a:r>
              <a:rPr lang="en-GB" sz="2400" b="1" u="sng" dirty="0" smtClean="0">
                <a:solidFill>
                  <a:srgbClr val="FFFF00"/>
                </a:solidFill>
              </a:rPr>
              <a:t>Private Sector</a:t>
            </a:r>
          </a:p>
          <a:p>
            <a:pPr marL="0" indent="0">
              <a:spcBef>
                <a:spcPts val="800"/>
              </a:spcBef>
              <a:buClr>
                <a:schemeClr val="bg1"/>
              </a:buClr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Nothing appears different	 	</a:t>
            </a:r>
            <a:r>
              <a:rPr lang="en-GB" sz="2400" dirty="0" smtClean="0">
                <a:solidFill>
                  <a:srgbClr val="FFFF00"/>
                </a:solidFill>
              </a:rPr>
              <a:t>Underlying </a:t>
            </a:r>
            <a:r>
              <a:rPr lang="en-GB" sz="2400" dirty="0">
                <a:solidFill>
                  <a:srgbClr val="FFFF00"/>
                </a:solidFill>
              </a:rPr>
              <a:t>uncertainty</a:t>
            </a:r>
            <a:endParaRPr lang="en-GB" sz="24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800"/>
              </a:spcBef>
              <a:buClr>
                <a:schemeClr val="bg1"/>
              </a:buClr>
              <a:buNone/>
            </a:pPr>
            <a:endParaRPr lang="en-GB" sz="24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800"/>
              </a:spcBef>
              <a:buClr>
                <a:schemeClr val="bg1"/>
              </a:buClr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Increase in investment enquiries 	</a:t>
            </a:r>
            <a:r>
              <a:rPr lang="en-GB" sz="2400" dirty="0" smtClean="0">
                <a:solidFill>
                  <a:srgbClr val="FFFF00"/>
                </a:solidFill>
              </a:rPr>
              <a:t>SMEs make local decisions</a:t>
            </a:r>
            <a:endParaRPr lang="en-GB" sz="24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800"/>
              </a:spcBef>
              <a:buClr>
                <a:schemeClr val="bg1"/>
              </a:buClr>
              <a:buNone/>
            </a:pPr>
            <a:endParaRPr lang="en-GB" sz="24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800"/>
              </a:spcBef>
              <a:buClr>
                <a:schemeClr val="bg1"/>
              </a:buClr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£11m for regeneration projects 	</a:t>
            </a:r>
            <a:r>
              <a:rPr lang="en-GB" sz="2400" dirty="0" smtClean="0">
                <a:solidFill>
                  <a:srgbClr val="FFFF00"/>
                </a:solidFill>
              </a:rPr>
              <a:t>So what?				</a:t>
            </a:r>
            <a:endParaRPr lang="en-GB" sz="2400" dirty="0">
              <a:solidFill>
                <a:srgbClr val="FFFF00"/>
              </a:solidFill>
            </a:endParaRPr>
          </a:p>
          <a:p>
            <a:pPr marL="0" indent="0" algn="ctr">
              <a:spcBef>
                <a:spcPts val="800"/>
              </a:spcBef>
              <a:buClr>
                <a:schemeClr val="bg1"/>
              </a:buClr>
              <a:buNone/>
            </a:pPr>
            <a:r>
              <a:rPr lang="en-GB" b="1" dirty="0" smtClean="0">
                <a:solidFill>
                  <a:srgbClr val="FF0000"/>
                </a:solidFill>
              </a:rPr>
              <a:t>A </a:t>
            </a:r>
            <a:r>
              <a:rPr lang="en-GB" b="1" dirty="0">
                <a:solidFill>
                  <a:srgbClr val="FF0000"/>
                </a:solidFill>
              </a:rPr>
              <a:t>‘step change’ is </a:t>
            </a:r>
            <a:r>
              <a:rPr lang="en-GB" b="1" dirty="0" smtClean="0">
                <a:solidFill>
                  <a:srgbClr val="FF0000"/>
                </a:solidFill>
              </a:rPr>
              <a:t>needed</a:t>
            </a:r>
            <a:r>
              <a:rPr lang="en-GB" b="1" dirty="0">
                <a:solidFill>
                  <a:srgbClr val="FF0000"/>
                </a:solidFill>
              </a:rPr>
              <a:t> through a wider regeneration plan</a:t>
            </a:r>
          </a:p>
          <a:p>
            <a:pPr marL="0" indent="0">
              <a:spcBef>
                <a:spcPts val="800"/>
              </a:spcBef>
              <a:buClr>
                <a:schemeClr val="bg1"/>
              </a:buClr>
              <a:buNone/>
            </a:pPr>
            <a:endParaRPr lang="en-GB" sz="2400" b="1" dirty="0" smtClean="0">
              <a:solidFill>
                <a:schemeClr val="bg1"/>
              </a:solidFill>
            </a:endParaRPr>
          </a:p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GB" sz="2400" b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800"/>
              </a:spcBef>
              <a:buClr>
                <a:schemeClr val="bg1"/>
              </a:buClr>
              <a:buNone/>
            </a:pPr>
            <a:endParaRPr lang="en-GB" sz="2400" b="1" dirty="0" smtClean="0">
              <a:solidFill>
                <a:schemeClr val="bg1"/>
              </a:solidFill>
            </a:endParaRPr>
          </a:p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GB" sz="2400" b="1" dirty="0">
              <a:solidFill>
                <a:schemeClr val="bg1"/>
              </a:solidFill>
            </a:endParaRPr>
          </a:p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GB" sz="2400" b="1" dirty="0" smtClean="0">
              <a:solidFill>
                <a:schemeClr val="bg1"/>
              </a:solidFill>
            </a:endParaRPr>
          </a:p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GB" sz="2800" b="1" dirty="0">
              <a:solidFill>
                <a:schemeClr val="bg1"/>
              </a:solidFill>
            </a:endParaRPr>
          </a:p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GB" sz="28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7" descr="GBC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202"/>
            <a:ext cx="1571625" cy="120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603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985101" cy="648072"/>
          </a:xfrm>
        </p:spPr>
        <p:txBody>
          <a:bodyPr>
            <a:noAutofit/>
          </a:bodyPr>
          <a:lstStyle/>
          <a:p>
            <a:pPr algn="l"/>
            <a:r>
              <a:rPr lang="en-GB" sz="4000" b="1" dirty="0" smtClean="0">
                <a:solidFill>
                  <a:schemeClr val="bg1"/>
                </a:solidFill>
              </a:rPr>
              <a:t> Moving Regeneration Forward... </a:t>
            </a:r>
            <a:endParaRPr lang="en-GB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525344"/>
            <a:ext cx="2828925" cy="1809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49" y="1196752"/>
            <a:ext cx="8111207" cy="5184576"/>
          </a:xfrm>
        </p:spPr>
        <p:txBody>
          <a:bodyPr>
            <a:noAutofit/>
          </a:bodyPr>
          <a:lstStyle/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GB" sz="2400" b="1" dirty="0" smtClean="0">
              <a:solidFill>
                <a:schemeClr val="bg1"/>
              </a:solidFill>
            </a:endParaRPr>
          </a:p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GB" sz="2400" b="1" dirty="0" smtClean="0">
              <a:solidFill>
                <a:schemeClr val="bg1"/>
              </a:solidFill>
            </a:endParaRPr>
          </a:p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GB" sz="2400" b="1" dirty="0" smtClean="0">
              <a:solidFill>
                <a:schemeClr val="bg1"/>
              </a:solidFill>
            </a:endParaRPr>
          </a:p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GB" sz="2400" b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800"/>
              </a:spcBef>
              <a:buClr>
                <a:schemeClr val="bg1"/>
              </a:buClr>
              <a:buNone/>
            </a:pPr>
            <a:endParaRPr lang="en-GB" sz="2400" b="1" dirty="0" smtClean="0">
              <a:solidFill>
                <a:schemeClr val="bg1"/>
              </a:solidFill>
            </a:endParaRPr>
          </a:p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GB" sz="2400" b="1" dirty="0">
              <a:solidFill>
                <a:schemeClr val="bg1"/>
              </a:solidFill>
            </a:endParaRPr>
          </a:p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GB" sz="2400" b="1" dirty="0" smtClean="0">
              <a:solidFill>
                <a:schemeClr val="bg1"/>
              </a:solidFill>
            </a:endParaRPr>
          </a:p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GB" sz="2800" b="1" dirty="0">
              <a:solidFill>
                <a:schemeClr val="bg1"/>
              </a:solidFill>
            </a:endParaRPr>
          </a:p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GB" sz="2800" b="1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6995" y="1190278"/>
            <a:ext cx="7632848" cy="5160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400" b="1" dirty="0" smtClean="0">
                <a:solidFill>
                  <a:schemeClr val="bg1"/>
                </a:solidFill>
              </a:rPr>
              <a:t>Communication &amp; Clarity:</a:t>
            </a:r>
            <a:endParaRPr lang="en-GB" sz="2400" b="1" dirty="0">
              <a:solidFill>
                <a:schemeClr val="bg1"/>
              </a:solidFill>
            </a:endParaRPr>
          </a:p>
          <a:p>
            <a:pPr marL="742950" lvl="1" indent="-285750" algn="just">
              <a:spcBef>
                <a:spcPts val="800"/>
              </a:spcBef>
              <a:buClr>
                <a:schemeClr val="bg1"/>
              </a:buClr>
              <a:buFontTx/>
              <a:buChar char="-"/>
            </a:pPr>
            <a:r>
              <a:rPr lang="en-GB" sz="2400" dirty="0">
                <a:solidFill>
                  <a:schemeClr val="bg1"/>
                </a:solidFill>
              </a:rPr>
              <a:t>D</a:t>
            </a:r>
            <a:r>
              <a:rPr lang="en-GB" sz="2400" dirty="0" smtClean="0">
                <a:solidFill>
                  <a:schemeClr val="bg1"/>
                </a:solidFill>
              </a:rPr>
              <a:t>ialogue </a:t>
            </a:r>
            <a:r>
              <a:rPr lang="en-GB" sz="2400" dirty="0">
                <a:solidFill>
                  <a:schemeClr val="bg1"/>
                </a:solidFill>
              </a:rPr>
              <a:t>with public, private and 3</a:t>
            </a:r>
            <a:r>
              <a:rPr lang="en-GB" sz="2400" baseline="30000" dirty="0">
                <a:solidFill>
                  <a:schemeClr val="bg1"/>
                </a:solidFill>
              </a:rPr>
              <a:t>rd</a:t>
            </a:r>
            <a:r>
              <a:rPr lang="en-GB" sz="2400" dirty="0">
                <a:solidFill>
                  <a:schemeClr val="bg1"/>
                </a:solidFill>
              </a:rPr>
              <a:t> sector partners 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</a:p>
          <a:p>
            <a:pPr marL="742950" lvl="1" indent="-285750" algn="just">
              <a:spcBef>
                <a:spcPts val="800"/>
              </a:spcBef>
              <a:buClr>
                <a:schemeClr val="bg1"/>
              </a:buClr>
              <a:buFontTx/>
              <a:buChar char="-"/>
            </a:pPr>
            <a:endParaRPr lang="en-GB" sz="1600" b="1" dirty="0" smtClean="0">
              <a:solidFill>
                <a:schemeClr val="bg1"/>
              </a:solidFill>
            </a:endParaRPr>
          </a:p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400" b="1" dirty="0" smtClean="0">
                <a:solidFill>
                  <a:schemeClr val="bg1"/>
                </a:solidFill>
              </a:rPr>
              <a:t>Cohesion and Collaboration:</a:t>
            </a:r>
          </a:p>
          <a:p>
            <a:pPr marL="742950" lvl="1" indent="-285750">
              <a:spcBef>
                <a:spcPts val="800"/>
              </a:spcBef>
              <a:buClr>
                <a:schemeClr val="bg1"/>
              </a:buClr>
              <a:buFontTx/>
              <a:buChar char="-"/>
            </a:pPr>
            <a:r>
              <a:rPr lang="en-GB" sz="2400" dirty="0" smtClean="0">
                <a:solidFill>
                  <a:schemeClr val="bg1"/>
                </a:solidFill>
              </a:rPr>
              <a:t>Public/private sector partnership approach </a:t>
            </a:r>
          </a:p>
          <a:p>
            <a:pPr lvl="1">
              <a:spcBef>
                <a:spcPts val="800"/>
              </a:spcBef>
              <a:buClr>
                <a:schemeClr val="bg1"/>
              </a:buClr>
            </a:pPr>
            <a:endParaRPr lang="en-GB" sz="1600" dirty="0">
              <a:solidFill>
                <a:schemeClr val="bg1"/>
              </a:solidFill>
            </a:endParaRPr>
          </a:p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400" b="1" dirty="0">
                <a:solidFill>
                  <a:schemeClr val="bg1"/>
                </a:solidFill>
              </a:rPr>
              <a:t>Care and </a:t>
            </a:r>
            <a:r>
              <a:rPr lang="en-GB" sz="2400" b="1" dirty="0" smtClean="0">
                <a:solidFill>
                  <a:schemeClr val="bg1"/>
                </a:solidFill>
              </a:rPr>
              <a:t>Consideration:</a:t>
            </a:r>
          </a:p>
          <a:p>
            <a:pPr marL="742950" lvl="1" indent="-285750">
              <a:spcBef>
                <a:spcPts val="800"/>
              </a:spcBef>
              <a:buClr>
                <a:schemeClr val="bg1"/>
              </a:buClr>
              <a:buFontTx/>
              <a:buChar char="-"/>
            </a:pPr>
            <a:r>
              <a:rPr lang="en-GB" sz="2400" dirty="0" smtClean="0">
                <a:solidFill>
                  <a:schemeClr val="bg1"/>
                </a:solidFill>
              </a:rPr>
              <a:t>Focus on small businesses</a:t>
            </a:r>
          </a:p>
          <a:p>
            <a:pPr marL="742950" lvl="1" indent="-285750">
              <a:spcBef>
                <a:spcPts val="800"/>
              </a:spcBef>
              <a:buClr>
                <a:schemeClr val="bg1"/>
              </a:buClr>
              <a:buFontTx/>
              <a:buChar char="-"/>
            </a:pPr>
            <a:endParaRPr lang="en-GB" sz="1600" b="1" dirty="0">
              <a:solidFill>
                <a:schemeClr val="bg1"/>
              </a:solidFill>
            </a:endParaRPr>
          </a:p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400" b="1" dirty="0" smtClean="0">
                <a:solidFill>
                  <a:schemeClr val="bg1"/>
                </a:solidFill>
              </a:rPr>
              <a:t>Creating Confidence to Change:</a:t>
            </a:r>
            <a:endParaRPr lang="en-GB" sz="2400" b="1" dirty="0">
              <a:solidFill>
                <a:schemeClr val="bg1"/>
              </a:solidFill>
            </a:endParaRPr>
          </a:p>
          <a:p>
            <a:pPr marL="742950" lvl="1" indent="-285750">
              <a:spcBef>
                <a:spcPts val="800"/>
              </a:spcBef>
              <a:buClr>
                <a:schemeClr val="bg1"/>
              </a:buClr>
              <a:buFontTx/>
              <a:buChar char="-"/>
            </a:pPr>
            <a:r>
              <a:rPr lang="en-GB" sz="2400" dirty="0">
                <a:solidFill>
                  <a:schemeClr val="bg1"/>
                </a:solidFill>
              </a:rPr>
              <a:t>T</a:t>
            </a:r>
            <a:r>
              <a:rPr lang="en-GB" sz="2400" dirty="0" smtClean="0">
                <a:solidFill>
                  <a:schemeClr val="bg1"/>
                </a:solidFill>
              </a:rPr>
              <a:t>he </a:t>
            </a:r>
            <a:r>
              <a:rPr lang="en-GB" sz="2400" dirty="0">
                <a:solidFill>
                  <a:schemeClr val="bg1"/>
                </a:solidFill>
              </a:rPr>
              <a:t>right </a:t>
            </a:r>
            <a:r>
              <a:rPr lang="en-GB" sz="2400" dirty="0" smtClean="0">
                <a:solidFill>
                  <a:schemeClr val="bg1"/>
                </a:solidFill>
              </a:rPr>
              <a:t>environment for growth</a:t>
            </a:r>
          </a:p>
          <a:p>
            <a:pPr marL="342900" indent="-342900">
              <a:spcBef>
                <a:spcPts val="8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8" name="Picture 7" descr="GBC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0"/>
            <a:ext cx="1571625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thomph\AppData\Local\Microsoft\Windows\Temporary Internet Files\Content.Outlook\PRXGK328\IMG_43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273630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1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1495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33581" cy="648072"/>
          </a:xfrm>
        </p:spPr>
        <p:txBody>
          <a:bodyPr>
            <a:noAutofit/>
          </a:bodyPr>
          <a:lstStyle/>
          <a:p>
            <a:pPr algn="l"/>
            <a:r>
              <a:rPr lang="en-GB" sz="4000" b="1" dirty="0" smtClean="0">
                <a:solidFill>
                  <a:schemeClr val="bg1"/>
                </a:solidFill>
              </a:rPr>
              <a:t>Moving Regeneration Forward... </a:t>
            </a:r>
            <a:endParaRPr lang="en-GB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6525344"/>
            <a:ext cx="2828925" cy="1809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49" y="1196752"/>
            <a:ext cx="7103095" cy="5184576"/>
          </a:xfrm>
        </p:spPr>
        <p:txBody>
          <a:bodyPr>
            <a:noAutofit/>
          </a:bodyPr>
          <a:lstStyle/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GB" sz="2400" b="1" dirty="0" smtClean="0">
              <a:solidFill>
                <a:schemeClr val="bg1"/>
              </a:solidFill>
            </a:endParaRPr>
          </a:p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GB" sz="2400" b="1" dirty="0" smtClean="0">
              <a:solidFill>
                <a:schemeClr val="bg1"/>
              </a:solidFill>
            </a:endParaRPr>
          </a:p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GB" sz="2400" b="1" dirty="0" smtClean="0">
              <a:solidFill>
                <a:schemeClr val="bg1"/>
              </a:solidFill>
            </a:endParaRPr>
          </a:p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GB" sz="2400" b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800"/>
              </a:spcBef>
              <a:buClr>
                <a:schemeClr val="bg1"/>
              </a:buClr>
              <a:buNone/>
            </a:pPr>
            <a:endParaRPr lang="en-GB" sz="2400" b="1" dirty="0" smtClean="0">
              <a:solidFill>
                <a:schemeClr val="bg1"/>
              </a:solidFill>
            </a:endParaRPr>
          </a:p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GB" sz="2400" b="1" dirty="0">
              <a:solidFill>
                <a:schemeClr val="bg1"/>
              </a:solidFill>
            </a:endParaRPr>
          </a:p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GB" sz="2400" b="1" dirty="0" smtClean="0">
              <a:solidFill>
                <a:schemeClr val="bg1"/>
              </a:solidFill>
            </a:endParaRPr>
          </a:p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GB" sz="2800" b="1" dirty="0">
              <a:solidFill>
                <a:schemeClr val="bg1"/>
              </a:solidFill>
            </a:endParaRPr>
          </a:p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GB" sz="2800" b="1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800"/>
              </a:spcBef>
              <a:buClr>
                <a:schemeClr val="bg1"/>
              </a:buClr>
            </a:pPr>
            <a:r>
              <a:rPr lang="en-GB" b="1" dirty="0" smtClean="0">
                <a:solidFill>
                  <a:schemeClr val="bg1"/>
                </a:solidFill>
              </a:rPr>
              <a:t>COMMUNICATION / CLARITY</a:t>
            </a:r>
          </a:p>
          <a:p>
            <a:pPr lvl="1" algn="ctr">
              <a:spcBef>
                <a:spcPts val="800"/>
              </a:spcBef>
              <a:buClr>
                <a:schemeClr val="bg1"/>
              </a:buClr>
            </a:pPr>
            <a:endParaRPr lang="en-GB" b="1" dirty="0">
              <a:solidFill>
                <a:schemeClr val="bg1"/>
              </a:solidFill>
            </a:endParaRPr>
          </a:p>
          <a:p>
            <a:pPr lvl="1" algn="ctr">
              <a:spcBef>
                <a:spcPts val="800"/>
              </a:spcBef>
              <a:buClr>
                <a:schemeClr val="bg1"/>
              </a:buClr>
            </a:pPr>
            <a:r>
              <a:rPr lang="en-GB" b="1" dirty="0" smtClean="0">
                <a:solidFill>
                  <a:schemeClr val="bg1"/>
                </a:solidFill>
              </a:rPr>
              <a:t>BETTER LEVEL OF ENGAGEMENT &amp; TRUST</a:t>
            </a:r>
          </a:p>
          <a:p>
            <a:pPr lvl="1" algn="ctr">
              <a:spcBef>
                <a:spcPts val="800"/>
              </a:spcBef>
              <a:buClr>
                <a:schemeClr val="bg1"/>
              </a:buClr>
            </a:pPr>
            <a:endParaRPr lang="en-GB" b="1" dirty="0">
              <a:solidFill>
                <a:schemeClr val="bg1"/>
              </a:solidFill>
            </a:endParaRPr>
          </a:p>
          <a:p>
            <a:pPr lvl="1" algn="ctr">
              <a:spcBef>
                <a:spcPts val="800"/>
              </a:spcBef>
              <a:buClr>
                <a:schemeClr val="bg1"/>
              </a:buClr>
            </a:pPr>
            <a:r>
              <a:rPr lang="en-GB" b="1" dirty="0" smtClean="0">
                <a:solidFill>
                  <a:schemeClr val="bg1"/>
                </a:solidFill>
              </a:rPr>
              <a:t>UNDERSTANDING – RISK / BENEFITS</a:t>
            </a:r>
          </a:p>
          <a:p>
            <a:pPr lvl="1" algn="ctr">
              <a:spcBef>
                <a:spcPts val="800"/>
              </a:spcBef>
              <a:buClr>
                <a:schemeClr val="bg1"/>
              </a:buClr>
            </a:pPr>
            <a:endParaRPr lang="en-GB" b="1" dirty="0">
              <a:solidFill>
                <a:schemeClr val="bg1"/>
              </a:solidFill>
            </a:endParaRPr>
          </a:p>
          <a:p>
            <a:pPr lvl="1" algn="ctr">
              <a:spcBef>
                <a:spcPts val="800"/>
              </a:spcBef>
              <a:buClr>
                <a:schemeClr val="bg1"/>
              </a:buClr>
            </a:pPr>
            <a:r>
              <a:rPr lang="en-GB" b="1" dirty="0" smtClean="0">
                <a:solidFill>
                  <a:schemeClr val="bg1"/>
                </a:solidFill>
              </a:rPr>
              <a:t>POSITIVITY</a:t>
            </a:r>
          </a:p>
          <a:p>
            <a:pPr lvl="1" algn="ctr">
              <a:spcBef>
                <a:spcPts val="800"/>
              </a:spcBef>
              <a:buClr>
                <a:schemeClr val="bg1"/>
              </a:buClr>
            </a:pPr>
            <a:endParaRPr lang="en-GB" b="1" dirty="0">
              <a:solidFill>
                <a:schemeClr val="bg1"/>
              </a:solidFill>
            </a:endParaRPr>
          </a:p>
          <a:p>
            <a:pPr lvl="1" algn="ctr">
              <a:spcBef>
                <a:spcPts val="800"/>
              </a:spcBef>
              <a:buClr>
                <a:schemeClr val="bg1"/>
              </a:buClr>
            </a:pPr>
            <a:r>
              <a:rPr lang="en-GB" b="1" dirty="0" smtClean="0">
                <a:solidFill>
                  <a:schemeClr val="bg1"/>
                </a:solidFill>
              </a:rPr>
              <a:t>CONFIDENCE</a:t>
            </a:r>
          </a:p>
          <a:p>
            <a:pPr lvl="1" algn="ctr">
              <a:spcBef>
                <a:spcPts val="800"/>
              </a:spcBef>
              <a:buClr>
                <a:schemeClr val="bg1"/>
              </a:buClr>
            </a:pPr>
            <a:endParaRPr lang="en-GB" b="1" dirty="0">
              <a:solidFill>
                <a:schemeClr val="bg1"/>
              </a:solidFill>
            </a:endParaRPr>
          </a:p>
          <a:p>
            <a:pPr lvl="1" algn="ctr">
              <a:spcBef>
                <a:spcPts val="800"/>
              </a:spcBef>
              <a:buClr>
                <a:schemeClr val="bg1"/>
              </a:buClr>
            </a:pPr>
            <a:r>
              <a:rPr lang="en-GB" b="1" dirty="0" smtClean="0">
                <a:solidFill>
                  <a:schemeClr val="bg1"/>
                </a:solidFill>
              </a:rPr>
              <a:t>INVESTMENT</a:t>
            </a:r>
          </a:p>
          <a:p>
            <a:pPr lvl="1" algn="ctr">
              <a:spcBef>
                <a:spcPts val="800"/>
              </a:spcBef>
              <a:buClr>
                <a:schemeClr val="bg1"/>
              </a:buClr>
            </a:pPr>
            <a:endParaRPr lang="en-GB" b="1" dirty="0">
              <a:solidFill>
                <a:schemeClr val="bg1"/>
              </a:solidFill>
            </a:endParaRPr>
          </a:p>
          <a:p>
            <a:pPr lvl="1" algn="ctr">
              <a:spcBef>
                <a:spcPts val="800"/>
              </a:spcBef>
              <a:buClr>
                <a:schemeClr val="bg1"/>
              </a:buClr>
            </a:pPr>
            <a:r>
              <a:rPr lang="en-GB" sz="2400" b="1" dirty="0" smtClean="0">
                <a:solidFill>
                  <a:srgbClr val="FF0000"/>
                </a:solidFill>
              </a:rPr>
              <a:t>WIDER REGENERATION &amp; ‘A SENSE OF PLACE’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293172" y="1700808"/>
            <a:ext cx="4846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>
            <a:off x="4293172" y="2492896"/>
            <a:ext cx="4846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4293172" y="3284984"/>
            <a:ext cx="4846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>
            <a:off x="4355976" y="4077072"/>
            <a:ext cx="4846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>
            <a:off x="4355976" y="4797152"/>
            <a:ext cx="4846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4355976" y="5517232"/>
            <a:ext cx="4846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GBC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667" y="-3990"/>
            <a:ext cx="1571625" cy="120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295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45549" cy="64807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chemeClr val="bg1"/>
                </a:solidFill>
              </a:rPr>
              <a:t>Discussion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651" y="6453336"/>
            <a:ext cx="2828925" cy="1809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12" y="1200150"/>
            <a:ext cx="7103095" cy="5184576"/>
          </a:xfrm>
        </p:spPr>
        <p:txBody>
          <a:bodyPr>
            <a:noAutofit/>
          </a:bodyPr>
          <a:lstStyle/>
          <a:p>
            <a:pPr marL="0" lvl="1" indent="0" algn="ctr">
              <a:spcBef>
                <a:spcPts val="800"/>
              </a:spcBef>
              <a:buClr>
                <a:schemeClr val="bg1"/>
              </a:buClr>
              <a:buNone/>
            </a:pPr>
            <a:endParaRPr lang="en-GB" sz="2400" b="1" dirty="0">
              <a:solidFill>
                <a:schemeClr val="bg1"/>
              </a:solidFill>
            </a:endParaRPr>
          </a:p>
          <a:p>
            <a:pPr marL="0" lvl="1" indent="0" algn="ctr">
              <a:spcBef>
                <a:spcPts val="800"/>
              </a:spcBef>
              <a:buClr>
                <a:schemeClr val="bg1"/>
              </a:buClr>
              <a:buNone/>
            </a:pPr>
            <a:r>
              <a:rPr lang="en-GB" sz="3600" b="1" dirty="0" smtClean="0">
                <a:solidFill>
                  <a:schemeClr val="bg1"/>
                </a:solidFill>
              </a:rPr>
              <a:t>What can </a:t>
            </a:r>
            <a:r>
              <a:rPr lang="en-GB" sz="3600" b="1" dirty="0">
                <a:solidFill>
                  <a:schemeClr val="bg1"/>
                </a:solidFill>
              </a:rPr>
              <a:t>Coastal Community Teams </a:t>
            </a:r>
            <a:r>
              <a:rPr lang="en-GB" sz="3600" b="1" dirty="0" smtClean="0">
                <a:solidFill>
                  <a:schemeClr val="bg1"/>
                </a:solidFill>
              </a:rPr>
              <a:t>do </a:t>
            </a:r>
            <a:r>
              <a:rPr lang="en-GB" sz="3600" b="1" dirty="0">
                <a:solidFill>
                  <a:schemeClr val="bg1"/>
                </a:solidFill>
              </a:rPr>
              <a:t>to help ensure </a:t>
            </a:r>
            <a:r>
              <a:rPr lang="en-GB" sz="3600" b="1" dirty="0" smtClean="0">
                <a:solidFill>
                  <a:schemeClr val="bg1"/>
                </a:solidFill>
              </a:rPr>
              <a:t>sustainable growth and regeneration? </a:t>
            </a:r>
            <a:endParaRPr lang="en-GB" sz="3600" b="1" dirty="0">
              <a:solidFill>
                <a:schemeClr val="bg1"/>
              </a:solidFill>
            </a:endParaRPr>
          </a:p>
          <a:p>
            <a:pPr marL="0" indent="0">
              <a:spcBef>
                <a:spcPts val="800"/>
              </a:spcBef>
              <a:buClr>
                <a:schemeClr val="bg1"/>
              </a:buClr>
              <a:buNone/>
            </a:pPr>
            <a:endParaRPr lang="en-GB" sz="2400" b="1" dirty="0" smtClean="0">
              <a:solidFill>
                <a:schemeClr val="bg1"/>
              </a:solidFill>
            </a:endParaRPr>
          </a:p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GB" sz="2400" b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800"/>
              </a:spcBef>
              <a:buClr>
                <a:schemeClr val="bg1"/>
              </a:buClr>
              <a:buNone/>
            </a:pPr>
            <a:endParaRPr lang="en-GB" sz="2400" b="1" dirty="0" smtClean="0">
              <a:solidFill>
                <a:schemeClr val="bg1"/>
              </a:solidFill>
            </a:endParaRPr>
          </a:p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GB" sz="2400" b="1" dirty="0">
              <a:solidFill>
                <a:schemeClr val="bg1"/>
              </a:solidFill>
            </a:endParaRPr>
          </a:p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GB" sz="2400" b="1" dirty="0" smtClean="0">
              <a:solidFill>
                <a:schemeClr val="bg1"/>
              </a:solidFill>
            </a:endParaRPr>
          </a:p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GB" sz="2800" b="1" dirty="0">
              <a:solidFill>
                <a:schemeClr val="bg1"/>
              </a:solidFill>
            </a:endParaRPr>
          </a:p>
          <a:p>
            <a:pPr marL="201613" indent="-201613">
              <a:spcBef>
                <a:spcPts val="8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GB" sz="28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7" descr="GBC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0"/>
            <a:ext cx="1571625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5" descr="C:\Users\thomph\AppData\Local\Microsoft\Windows\Temporary Internet Files\Content.Outlook\PRXGK328\Sea View Street East Vi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909" y="4293096"/>
            <a:ext cx="2736304" cy="156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:\IMAGES\Visitor Economy, Services and Retail (Lifestyle)\Coast\Bondholder Images\204_Cleethorpes beach_Coast_Cleethorpes_Jul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991" y="4283982"/>
            <a:ext cx="2732247" cy="157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43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2951</TotalTime>
  <Words>225</Words>
  <Application>Microsoft Office PowerPoint</Application>
  <PresentationFormat>On-screen Show (4:3)</PresentationFormat>
  <Paragraphs>101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PowerPoint Presentation</vt:lpstr>
      <vt:lpstr>Presentation Content</vt:lpstr>
      <vt:lpstr>Opportunities</vt:lpstr>
      <vt:lpstr>The Tourism Action Plan, 2016</vt:lpstr>
      <vt:lpstr>A Coastal Community:  North East Lincolnshire</vt:lpstr>
      <vt:lpstr> Moving Regeneration Forward... </vt:lpstr>
      <vt:lpstr>Moving Regeneration Forward... </vt:lpstr>
      <vt:lpstr>Discussion</vt:lpstr>
    </vt:vector>
  </TitlesOfParts>
  <Company>North East Lincolnshire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Marsden, Liz</dc:creator>
  <cp:lastModifiedBy>Amanda Eastwood</cp:lastModifiedBy>
  <cp:revision>191</cp:revision>
  <cp:lastPrinted>2017-04-12T14:55:05Z</cp:lastPrinted>
  <dcterms:created xsi:type="dcterms:W3CDTF">2014-11-12T09:58:20Z</dcterms:created>
  <dcterms:modified xsi:type="dcterms:W3CDTF">2017-09-27T13:59:28Z</dcterms:modified>
</cp:coreProperties>
</file>